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58" r:id="rId4"/>
    <p:sldId id="650" r:id="rId5"/>
    <p:sldId id="263" r:id="rId6"/>
    <p:sldId id="651" r:id="rId7"/>
    <p:sldId id="652" r:id="rId8"/>
    <p:sldId id="265" r:id="rId9"/>
    <p:sldId id="264" r:id="rId10"/>
    <p:sldId id="261" r:id="rId11"/>
    <p:sldId id="271" r:id="rId12"/>
    <p:sldId id="262" r:id="rId13"/>
    <p:sldId id="270" r:id="rId14"/>
    <p:sldId id="268" r:id="rId15"/>
    <p:sldId id="269" r:id="rId16"/>
    <p:sldId id="256" r:id="rId17"/>
    <p:sldId id="266" r:id="rId18"/>
    <p:sldId id="26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35084" initials="3" lastIdx="2" clrIdx="0">
    <p:extLst>
      <p:ext uri="{19B8F6BF-5375-455C-9EA6-DF929625EA0E}">
        <p15:presenceInfo xmlns:p15="http://schemas.microsoft.com/office/powerpoint/2012/main" userId="35084"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22T16:29:27.371" idx="1">
    <p:pos x="2505" y="2371"/>
    <p:text>Festo在今年的世界机器人大会上，这家公司向世人展示了他们的最新成果——仿生雨燕（BionicSwift）， 先后展示过仿生蜻蜓、仿生蝙蝠、仿生蝴蝶等天上飞的黑科技；水里游的，比如仿生水母；还有地上跑的，比如蜘蛛、袋鼠</p:text>
    <p:extLst>
      <p:ext uri="{C676402C-5697-4E1C-873F-D02D1690AC5C}">
        <p15:threadingInfo xmlns:p15="http://schemas.microsoft.com/office/powerpoint/2012/main" timeZoneBias="-480"/>
      </p:ext>
    </p:extLst>
  </p:cm>
  <p:cm authorId="1" dt="2020-07-22T16:55:45.705" idx="2">
    <p:pos x="3074" y="2116"/>
    <p:text>2008年，波士顿动力在Youtube上发布了最新的机器人“大狗”的测试视频，从此声名鹊起。此后几年中波士顿动力在大狗之后又发布了“野猫”、LS3、“Spot”等足式机器人，同时也展示了“Petman”、“Atlas”等人形机器人</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03096-CFA1-48EE-AC1E-51F5CF88D8E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8D5EBF7-FFA0-4C22-8A4C-9C469043F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145AB-EAD0-4670-9B03-8996EED494BE}"/>
              </a:ext>
            </a:extLst>
          </p:cNvPr>
          <p:cNvSpPr>
            <a:spLocks noGrp="1"/>
          </p:cNvSpPr>
          <p:nvPr>
            <p:ph type="dt" sz="half" idx="10"/>
          </p:nvPr>
        </p:nvSpPr>
        <p:spPr/>
        <p:txBody>
          <a:bodyPr/>
          <a:lstStyle/>
          <a:p>
            <a:fld id="{0F918226-BF98-480D-BA0F-9B132C467549}" type="datetimeFigureOut">
              <a:rPr lang="zh-CN" altLang="en-US" smtClean="0"/>
              <a:t>2020/7/31</a:t>
            </a:fld>
            <a:endParaRPr lang="zh-CN" altLang="en-US"/>
          </a:p>
        </p:txBody>
      </p:sp>
      <p:sp>
        <p:nvSpPr>
          <p:cNvPr id="5" name="页脚占位符 4">
            <a:extLst>
              <a:ext uri="{FF2B5EF4-FFF2-40B4-BE49-F238E27FC236}">
                <a16:creationId xmlns:a16="http://schemas.microsoft.com/office/drawing/2014/main" id="{BBDED108-69D6-472A-9F37-40E168C0C3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9C3C7A-338D-4555-8D8A-024267D818C9}"/>
              </a:ext>
            </a:extLst>
          </p:cNvPr>
          <p:cNvSpPr>
            <a:spLocks noGrp="1"/>
          </p:cNvSpPr>
          <p:nvPr>
            <p:ph type="sldNum" sz="quarter" idx="12"/>
          </p:nvPr>
        </p:nvSpPr>
        <p:spPr/>
        <p:txBody>
          <a:body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2704655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DEB4C-A266-478A-AFBB-7A07901EB2F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E4F118C-2031-4195-A605-97D15EE63E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29C215-FB18-4A92-A048-D00BC72203D6}"/>
              </a:ext>
            </a:extLst>
          </p:cNvPr>
          <p:cNvSpPr>
            <a:spLocks noGrp="1"/>
          </p:cNvSpPr>
          <p:nvPr>
            <p:ph type="dt" sz="half" idx="10"/>
          </p:nvPr>
        </p:nvSpPr>
        <p:spPr/>
        <p:txBody>
          <a:bodyPr/>
          <a:lstStyle/>
          <a:p>
            <a:fld id="{0F918226-BF98-480D-BA0F-9B132C467549}" type="datetimeFigureOut">
              <a:rPr lang="zh-CN" altLang="en-US" smtClean="0"/>
              <a:t>2020/7/31</a:t>
            </a:fld>
            <a:endParaRPr lang="zh-CN" altLang="en-US"/>
          </a:p>
        </p:txBody>
      </p:sp>
      <p:sp>
        <p:nvSpPr>
          <p:cNvPr id="5" name="页脚占位符 4">
            <a:extLst>
              <a:ext uri="{FF2B5EF4-FFF2-40B4-BE49-F238E27FC236}">
                <a16:creationId xmlns:a16="http://schemas.microsoft.com/office/drawing/2014/main" id="{523E1DD1-582C-43B0-AB13-F37C4046FA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6820E9-C93E-4EFF-B711-4CDCCF370A9F}"/>
              </a:ext>
            </a:extLst>
          </p:cNvPr>
          <p:cNvSpPr>
            <a:spLocks noGrp="1"/>
          </p:cNvSpPr>
          <p:nvPr>
            <p:ph type="sldNum" sz="quarter" idx="12"/>
          </p:nvPr>
        </p:nvSpPr>
        <p:spPr/>
        <p:txBody>
          <a:body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125573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CE59DC-05C0-4C52-8125-F0101BB986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7175E3-5EFB-4636-AACE-86BEF9C6B1B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A4DC4-A01A-4BEA-98E4-7FF605C1DF9E}"/>
              </a:ext>
            </a:extLst>
          </p:cNvPr>
          <p:cNvSpPr>
            <a:spLocks noGrp="1"/>
          </p:cNvSpPr>
          <p:nvPr>
            <p:ph type="dt" sz="half" idx="10"/>
          </p:nvPr>
        </p:nvSpPr>
        <p:spPr/>
        <p:txBody>
          <a:bodyPr/>
          <a:lstStyle/>
          <a:p>
            <a:fld id="{0F918226-BF98-480D-BA0F-9B132C467549}" type="datetimeFigureOut">
              <a:rPr lang="zh-CN" altLang="en-US" smtClean="0"/>
              <a:t>2020/7/31</a:t>
            </a:fld>
            <a:endParaRPr lang="zh-CN" altLang="en-US"/>
          </a:p>
        </p:txBody>
      </p:sp>
      <p:sp>
        <p:nvSpPr>
          <p:cNvPr id="5" name="页脚占位符 4">
            <a:extLst>
              <a:ext uri="{FF2B5EF4-FFF2-40B4-BE49-F238E27FC236}">
                <a16:creationId xmlns:a16="http://schemas.microsoft.com/office/drawing/2014/main" id="{570093FF-9F41-4C50-94D0-E14C1C2844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9DFC76-160F-49CE-A3B2-0244F32BF040}"/>
              </a:ext>
            </a:extLst>
          </p:cNvPr>
          <p:cNvSpPr>
            <a:spLocks noGrp="1"/>
          </p:cNvSpPr>
          <p:nvPr>
            <p:ph type="sldNum" sz="quarter" idx="12"/>
          </p:nvPr>
        </p:nvSpPr>
        <p:spPr/>
        <p:txBody>
          <a:body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3171019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F5AA6-4740-46D3-AAFF-9FAEDC9594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E1C682-FF0F-491B-89E1-32B95D445E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26EDE0-D609-4110-87CD-31A024560B0A}"/>
              </a:ext>
            </a:extLst>
          </p:cNvPr>
          <p:cNvSpPr>
            <a:spLocks noGrp="1"/>
          </p:cNvSpPr>
          <p:nvPr>
            <p:ph type="dt" sz="half" idx="10"/>
          </p:nvPr>
        </p:nvSpPr>
        <p:spPr/>
        <p:txBody>
          <a:bodyPr/>
          <a:lstStyle/>
          <a:p>
            <a:fld id="{0F918226-BF98-480D-BA0F-9B132C467549}" type="datetimeFigureOut">
              <a:rPr lang="zh-CN" altLang="en-US" smtClean="0"/>
              <a:t>2020/7/31</a:t>
            </a:fld>
            <a:endParaRPr lang="zh-CN" altLang="en-US"/>
          </a:p>
        </p:txBody>
      </p:sp>
      <p:sp>
        <p:nvSpPr>
          <p:cNvPr id="5" name="页脚占位符 4">
            <a:extLst>
              <a:ext uri="{FF2B5EF4-FFF2-40B4-BE49-F238E27FC236}">
                <a16:creationId xmlns:a16="http://schemas.microsoft.com/office/drawing/2014/main" id="{37E5894E-FF47-455A-8CE5-FAFE49CDEB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4A636B-1014-4F85-8CAE-89FF12AC44A1}"/>
              </a:ext>
            </a:extLst>
          </p:cNvPr>
          <p:cNvSpPr>
            <a:spLocks noGrp="1"/>
          </p:cNvSpPr>
          <p:nvPr>
            <p:ph type="sldNum" sz="quarter" idx="12"/>
          </p:nvPr>
        </p:nvSpPr>
        <p:spPr/>
        <p:txBody>
          <a:body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2545598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F0CE3F-9E8A-4720-B2AD-A75B01B67A6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8B5CF4-0A2E-47ED-A7B7-05EA05D136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F2368A6-A92F-4526-98C8-20849E744639}"/>
              </a:ext>
            </a:extLst>
          </p:cNvPr>
          <p:cNvSpPr>
            <a:spLocks noGrp="1"/>
          </p:cNvSpPr>
          <p:nvPr>
            <p:ph type="dt" sz="half" idx="10"/>
          </p:nvPr>
        </p:nvSpPr>
        <p:spPr/>
        <p:txBody>
          <a:bodyPr/>
          <a:lstStyle/>
          <a:p>
            <a:fld id="{0F918226-BF98-480D-BA0F-9B132C467549}" type="datetimeFigureOut">
              <a:rPr lang="zh-CN" altLang="en-US" smtClean="0"/>
              <a:t>2020/7/31</a:t>
            </a:fld>
            <a:endParaRPr lang="zh-CN" altLang="en-US"/>
          </a:p>
        </p:txBody>
      </p:sp>
      <p:sp>
        <p:nvSpPr>
          <p:cNvPr id="5" name="页脚占位符 4">
            <a:extLst>
              <a:ext uri="{FF2B5EF4-FFF2-40B4-BE49-F238E27FC236}">
                <a16:creationId xmlns:a16="http://schemas.microsoft.com/office/drawing/2014/main" id="{39332D8A-4348-4952-9356-03CA3B1889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4B8C5D-7354-4C5C-AB11-1F15999C9027}"/>
              </a:ext>
            </a:extLst>
          </p:cNvPr>
          <p:cNvSpPr>
            <a:spLocks noGrp="1"/>
          </p:cNvSpPr>
          <p:nvPr>
            <p:ph type="sldNum" sz="quarter" idx="12"/>
          </p:nvPr>
        </p:nvSpPr>
        <p:spPr/>
        <p:txBody>
          <a:body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4001572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43AC17-5A62-4887-8EEC-4D9FAA89EF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F2395F-2026-42B7-B3F2-D163A23F6F7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D4904E-B1B1-4372-ADE7-989E347A7DF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FE499F7-7481-4222-9AB5-3D4001504CD6}"/>
              </a:ext>
            </a:extLst>
          </p:cNvPr>
          <p:cNvSpPr>
            <a:spLocks noGrp="1"/>
          </p:cNvSpPr>
          <p:nvPr>
            <p:ph type="dt" sz="half" idx="10"/>
          </p:nvPr>
        </p:nvSpPr>
        <p:spPr/>
        <p:txBody>
          <a:bodyPr/>
          <a:lstStyle/>
          <a:p>
            <a:fld id="{0F918226-BF98-480D-BA0F-9B132C467549}" type="datetimeFigureOut">
              <a:rPr lang="zh-CN" altLang="en-US" smtClean="0"/>
              <a:t>2020/7/31</a:t>
            </a:fld>
            <a:endParaRPr lang="zh-CN" altLang="en-US"/>
          </a:p>
        </p:txBody>
      </p:sp>
      <p:sp>
        <p:nvSpPr>
          <p:cNvPr id="6" name="页脚占位符 5">
            <a:extLst>
              <a:ext uri="{FF2B5EF4-FFF2-40B4-BE49-F238E27FC236}">
                <a16:creationId xmlns:a16="http://schemas.microsoft.com/office/drawing/2014/main" id="{E6409D6C-39C0-4A42-9BCA-B1DAB0FE63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C663A6-5ACE-4385-ACDA-DDAA75755037}"/>
              </a:ext>
            </a:extLst>
          </p:cNvPr>
          <p:cNvSpPr>
            <a:spLocks noGrp="1"/>
          </p:cNvSpPr>
          <p:nvPr>
            <p:ph type="sldNum" sz="quarter" idx="12"/>
          </p:nvPr>
        </p:nvSpPr>
        <p:spPr/>
        <p:txBody>
          <a:body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587772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16FBF-61B8-428E-8B70-579DBE1F309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516D3E-7CD3-4B88-B148-5B07A72110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621B35D-C473-487B-BC90-695D549AC5E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D027C1A-20C0-4E3B-922F-EA7DFB741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D740DBE-0BE7-46E3-8370-1707ADDE896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FD4A2E4-DB7F-4AAE-A2D1-BAC93EEF4BF9}"/>
              </a:ext>
            </a:extLst>
          </p:cNvPr>
          <p:cNvSpPr>
            <a:spLocks noGrp="1"/>
          </p:cNvSpPr>
          <p:nvPr>
            <p:ph type="dt" sz="half" idx="10"/>
          </p:nvPr>
        </p:nvSpPr>
        <p:spPr/>
        <p:txBody>
          <a:bodyPr/>
          <a:lstStyle/>
          <a:p>
            <a:fld id="{0F918226-BF98-480D-BA0F-9B132C467549}" type="datetimeFigureOut">
              <a:rPr lang="zh-CN" altLang="en-US" smtClean="0"/>
              <a:t>2020/7/31</a:t>
            </a:fld>
            <a:endParaRPr lang="zh-CN" altLang="en-US"/>
          </a:p>
        </p:txBody>
      </p:sp>
      <p:sp>
        <p:nvSpPr>
          <p:cNvPr id="8" name="页脚占位符 7">
            <a:extLst>
              <a:ext uri="{FF2B5EF4-FFF2-40B4-BE49-F238E27FC236}">
                <a16:creationId xmlns:a16="http://schemas.microsoft.com/office/drawing/2014/main" id="{24466E12-78C1-40D1-A294-C011B16F987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AF7AB17-7D90-45DE-979F-97664C1D28C2}"/>
              </a:ext>
            </a:extLst>
          </p:cNvPr>
          <p:cNvSpPr>
            <a:spLocks noGrp="1"/>
          </p:cNvSpPr>
          <p:nvPr>
            <p:ph type="sldNum" sz="quarter" idx="12"/>
          </p:nvPr>
        </p:nvSpPr>
        <p:spPr/>
        <p:txBody>
          <a:body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758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88072-A264-4275-A044-73E75B18DA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8CA596-0A48-402F-ADFB-38D0B36B970E}"/>
              </a:ext>
            </a:extLst>
          </p:cNvPr>
          <p:cNvSpPr>
            <a:spLocks noGrp="1"/>
          </p:cNvSpPr>
          <p:nvPr>
            <p:ph type="dt" sz="half" idx="10"/>
          </p:nvPr>
        </p:nvSpPr>
        <p:spPr/>
        <p:txBody>
          <a:bodyPr/>
          <a:lstStyle/>
          <a:p>
            <a:fld id="{0F918226-BF98-480D-BA0F-9B132C467549}" type="datetimeFigureOut">
              <a:rPr lang="zh-CN" altLang="en-US" smtClean="0"/>
              <a:t>2020/7/31</a:t>
            </a:fld>
            <a:endParaRPr lang="zh-CN" altLang="en-US"/>
          </a:p>
        </p:txBody>
      </p:sp>
      <p:sp>
        <p:nvSpPr>
          <p:cNvPr id="4" name="页脚占位符 3">
            <a:extLst>
              <a:ext uri="{FF2B5EF4-FFF2-40B4-BE49-F238E27FC236}">
                <a16:creationId xmlns:a16="http://schemas.microsoft.com/office/drawing/2014/main" id="{75DD819E-62F9-4422-97E9-7BB1B6E793D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585C905-6BAE-4D4B-AC52-397CA2E5235A}"/>
              </a:ext>
            </a:extLst>
          </p:cNvPr>
          <p:cNvSpPr>
            <a:spLocks noGrp="1"/>
          </p:cNvSpPr>
          <p:nvPr>
            <p:ph type="sldNum" sz="quarter" idx="12"/>
          </p:nvPr>
        </p:nvSpPr>
        <p:spPr/>
        <p:txBody>
          <a:body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3855567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A4055B-115A-44CA-AC13-DE28E980B864}"/>
              </a:ext>
            </a:extLst>
          </p:cNvPr>
          <p:cNvSpPr>
            <a:spLocks noGrp="1"/>
          </p:cNvSpPr>
          <p:nvPr>
            <p:ph type="dt" sz="half" idx="10"/>
          </p:nvPr>
        </p:nvSpPr>
        <p:spPr/>
        <p:txBody>
          <a:bodyPr/>
          <a:lstStyle/>
          <a:p>
            <a:fld id="{0F918226-BF98-480D-BA0F-9B132C467549}" type="datetimeFigureOut">
              <a:rPr lang="zh-CN" altLang="en-US" smtClean="0"/>
              <a:t>2020/7/31</a:t>
            </a:fld>
            <a:endParaRPr lang="zh-CN" altLang="en-US"/>
          </a:p>
        </p:txBody>
      </p:sp>
      <p:sp>
        <p:nvSpPr>
          <p:cNvPr id="3" name="页脚占位符 2">
            <a:extLst>
              <a:ext uri="{FF2B5EF4-FFF2-40B4-BE49-F238E27FC236}">
                <a16:creationId xmlns:a16="http://schemas.microsoft.com/office/drawing/2014/main" id="{C1CE53DC-F89F-4A14-8A37-E29CF098CED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5C88E64-E22A-4FE9-B827-7A1499C80231}"/>
              </a:ext>
            </a:extLst>
          </p:cNvPr>
          <p:cNvSpPr>
            <a:spLocks noGrp="1"/>
          </p:cNvSpPr>
          <p:nvPr>
            <p:ph type="sldNum" sz="quarter" idx="12"/>
          </p:nvPr>
        </p:nvSpPr>
        <p:spPr/>
        <p:txBody>
          <a:body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3528164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8AB4F-720B-4EF4-AE96-7E4965EFCE8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668298-ED75-408D-9C37-5A925ADB4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DA5CC93-B6DB-44FA-B47A-AFAC7D2C3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A4C646-B2B6-42E8-A0F9-E3E8F813791C}"/>
              </a:ext>
            </a:extLst>
          </p:cNvPr>
          <p:cNvSpPr>
            <a:spLocks noGrp="1"/>
          </p:cNvSpPr>
          <p:nvPr>
            <p:ph type="dt" sz="half" idx="10"/>
          </p:nvPr>
        </p:nvSpPr>
        <p:spPr/>
        <p:txBody>
          <a:bodyPr/>
          <a:lstStyle/>
          <a:p>
            <a:fld id="{0F918226-BF98-480D-BA0F-9B132C467549}" type="datetimeFigureOut">
              <a:rPr lang="zh-CN" altLang="en-US" smtClean="0"/>
              <a:t>2020/7/31</a:t>
            </a:fld>
            <a:endParaRPr lang="zh-CN" altLang="en-US"/>
          </a:p>
        </p:txBody>
      </p:sp>
      <p:sp>
        <p:nvSpPr>
          <p:cNvPr id="6" name="页脚占位符 5">
            <a:extLst>
              <a:ext uri="{FF2B5EF4-FFF2-40B4-BE49-F238E27FC236}">
                <a16:creationId xmlns:a16="http://schemas.microsoft.com/office/drawing/2014/main" id="{AFDD8E6A-3EB0-49E4-AE9C-59FD0FBC2A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293A76F-ED63-4251-AA38-EA04A149D84E}"/>
              </a:ext>
            </a:extLst>
          </p:cNvPr>
          <p:cNvSpPr>
            <a:spLocks noGrp="1"/>
          </p:cNvSpPr>
          <p:nvPr>
            <p:ph type="sldNum" sz="quarter" idx="12"/>
          </p:nvPr>
        </p:nvSpPr>
        <p:spPr/>
        <p:txBody>
          <a:body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3765807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BF962-941F-4D73-A2E6-D4481E1265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748388B-EDDD-4D14-BB08-9C35E860F7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DF8E6BF-BA47-471B-9D95-186ACEF30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8CE915-EAD0-4CEA-A305-0553820BEACD}"/>
              </a:ext>
            </a:extLst>
          </p:cNvPr>
          <p:cNvSpPr>
            <a:spLocks noGrp="1"/>
          </p:cNvSpPr>
          <p:nvPr>
            <p:ph type="dt" sz="half" idx="10"/>
          </p:nvPr>
        </p:nvSpPr>
        <p:spPr/>
        <p:txBody>
          <a:bodyPr/>
          <a:lstStyle/>
          <a:p>
            <a:fld id="{0F918226-BF98-480D-BA0F-9B132C467549}" type="datetimeFigureOut">
              <a:rPr lang="zh-CN" altLang="en-US" smtClean="0"/>
              <a:t>2020/7/31</a:t>
            </a:fld>
            <a:endParaRPr lang="zh-CN" altLang="en-US"/>
          </a:p>
        </p:txBody>
      </p:sp>
      <p:sp>
        <p:nvSpPr>
          <p:cNvPr id="6" name="页脚占位符 5">
            <a:extLst>
              <a:ext uri="{FF2B5EF4-FFF2-40B4-BE49-F238E27FC236}">
                <a16:creationId xmlns:a16="http://schemas.microsoft.com/office/drawing/2014/main" id="{26A2C9F1-7B46-4749-9825-2ABCE6DA83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14ECA9-8306-4C18-A379-B4E210BE544D}"/>
              </a:ext>
            </a:extLst>
          </p:cNvPr>
          <p:cNvSpPr>
            <a:spLocks noGrp="1"/>
          </p:cNvSpPr>
          <p:nvPr>
            <p:ph type="sldNum" sz="quarter" idx="12"/>
          </p:nvPr>
        </p:nvSpPr>
        <p:spPr/>
        <p:txBody>
          <a:body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315604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71BEEB3-E02E-484A-A4C8-23260EB9D5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B3D2573-1F12-47AD-BE68-1F834463AF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DA862C-5F33-4BB1-9D90-E6CEC9498B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918226-BF98-480D-BA0F-9B132C467549}" type="datetimeFigureOut">
              <a:rPr lang="zh-CN" altLang="en-US" smtClean="0"/>
              <a:t>2020/7/31</a:t>
            </a:fld>
            <a:endParaRPr lang="zh-CN" altLang="en-US"/>
          </a:p>
        </p:txBody>
      </p:sp>
      <p:sp>
        <p:nvSpPr>
          <p:cNvPr id="5" name="页脚占位符 4">
            <a:extLst>
              <a:ext uri="{FF2B5EF4-FFF2-40B4-BE49-F238E27FC236}">
                <a16:creationId xmlns:a16="http://schemas.microsoft.com/office/drawing/2014/main" id="{3FB52CAA-8E34-446E-895E-06E3399219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1762E9C-823F-4EBE-8599-0901AB049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063AB0-4A3B-4599-91C6-7FF0BB0E1700}" type="slidenum">
              <a:rPr lang="zh-CN" altLang="en-US" smtClean="0"/>
              <a:t>‹#›</a:t>
            </a:fld>
            <a:endParaRPr lang="zh-CN" altLang="en-US"/>
          </a:p>
        </p:txBody>
      </p:sp>
    </p:spTree>
    <p:extLst>
      <p:ext uri="{BB962C8B-B14F-4D97-AF65-F5344CB8AC3E}">
        <p14:creationId xmlns:p14="http://schemas.microsoft.com/office/powerpoint/2010/main" val="61699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ensorspace.org/html/playground/lenet.html" TargetMode="External"/><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edium.com/@ageitgey/machine-learning-is-fun-80ea3ec3c471#.xj9vcyte6"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8.jpeg"/><Relationship Id="rId5" Type="http://schemas.openxmlformats.org/officeDocument/2006/relationships/oleObject" Target="../embeddings/oleObject2.bin"/><Relationship Id="rId10" Type="http://schemas.openxmlformats.org/officeDocument/2006/relationships/image" Target="../media/image7.jpeg"/><Relationship Id="rId4" Type="http://schemas.openxmlformats.org/officeDocument/2006/relationships/image" Target="../media/image4.wmf"/><Relationship Id="rId9"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hyperlink" Target="https://www.bilibili.com/video/av668863133/" TargetMode="External"/><Relationship Id="rId13" Type="http://schemas.openxmlformats.org/officeDocument/2006/relationships/comments" Target="../comments/comment1.xml"/><Relationship Id="rId3" Type="http://schemas.openxmlformats.org/officeDocument/2006/relationships/hyperlink" Target="https://haokan.baidu.com/v?vid=5727658573084468173" TargetMode="External"/><Relationship Id="rId7" Type="http://schemas.openxmlformats.org/officeDocument/2006/relationships/hyperlink" Target="https://www.bilibili.com/video/BV1yW411j7dc" TargetMode="External"/><Relationship Id="rId12" Type="http://schemas.openxmlformats.org/officeDocument/2006/relationships/hyperlink" Target="https://www.bilibili.com/video/av711402299" TargetMode="External"/><Relationship Id="rId2" Type="http://schemas.openxmlformats.org/officeDocument/2006/relationships/hyperlink" Target="https://haokan.baidu.com/v?vid=7369053059341589072" TargetMode="External"/><Relationship Id="rId1" Type="http://schemas.openxmlformats.org/officeDocument/2006/relationships/slideLayout" Target="../slideLayouts/slideLayout2.xml"/><Relationship Id="rId6" Type="http://schemas.openxmlformats.org/officeDocument/2006/relationships/hyperlink" Target="https://www.bostondynamics.com/" TargetMode="External"/><Relationship Id="rId11" Type="http://schemas.openxmlformats.org/officeDocument/2006/relationships/hyperlink" Target="https://haokan.baidu.com/v?vid=5675736421232935040" TargetMode="External"/><Relationship Id="rId5" Type="http://schemas.openxmlformats.org/officeDocument/2006/relationships/hyperlink" Target="https://haokan.baidu.com/v?vid=1490027401502100710" TargetMode="External"/><Relationship Id="rId10" Type="http://schemas.openxmlformats.org/officeDocument/2006/relationships/hyperlink" Target="https://www.bilibili.com/video/av6489547" TargetMode="External"/><Relationship Id="rId4" Type="http://schemas.openxmlformats.org/officeDocument/2006/relationships/hyperlink" Target="https://www.bilibili.com/video/bv1ck4y1m7Y7" TargetMode="External"/><Relationship Id="rId9" Type="http://schemas.openxmlformats.org/officeDocument/2006/relationships/hyperlink" Target="https://video.tudou.com/v/XMjEwNTE5MjkyNA==.html?f=47950232"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MegEngine" TargetMode="External"/><Relationship Id="rId13" Type="http://schemas.openxmlformats.org/officeDocument/2006/relationships/hyperlink" Target="https://github.com/FFmpeg/FFmpeg" TargetMode="External"/><Relationship Id="rId3" Type="http://schemas.openxmlformats.org/officeDocument/2006/relationships/hyperlink" Target="https://github.com/Theano/Theano" TargetMode="External"/><Relationship Id="rId7" Type="http://schemas.openxmlformats.org/officeDocument/2006/relationships/hyperlink" Target="https://github.com/apache/incubator-mxnet" TargetMode="External"/><Relationship Id="rId12" Type="http://schemas.openxmlformats.org/officeDocument/2006/relationships/hyperlink" Target="https://github.com/scikit-learn/scikit-learn" TargetMode="External"/><Relationship Id="rId2" Type="http://schemas.openxmlformats.org/officeDocument/2006/relationships/hyperlink" Target="https://github.com/BVLC/caffe" TargetMode="External"/><Relationship Id="rId1" Type="http://schemas.openxmlformats.org/officeDocument/2006/relationships/slideLayout" Target="../slideLayouts/slideLayout2.xml"/><Relationship Id="rId6" Type="http://schemas.openxmlformats.org/officeDocument/2006/relationships/hyperlink" Target="https://github.com/microsoft/CNTK" TargetMode="External"/><Relationship Id="rId11" Type="http://schemas.openxmlformats.org/officeDocument/2006/relationships/hyperlink" Target="https://github.com/opencv/opencv" TargetMode="External"/><Relationship Id="rId5" Type="http://schemas.openxmlformats.org/officeDocument/2006/relationships/hyperlink" Target="https://github.com/tensorflow/tensorflow" TargetMode="External"/><Relationship Id="rId10" Type="http://schemas.openxmlformats.org/officeDocument/2006/relationships/hyperlink" Target="https://github.com/paddlepaddle/paddle" TargetMode="External"/><Relationship Id="rId4" Type="http://schemas.openxmlformats.org/officeDocument/2006/relationships/hyperlink" Target="https://github.com/pytorch/pytorch" TargetMode="External"/><Relationship Id="rId9" Type="http://schemas.openxmlformats.org/officeDocument/2006/relationships/hyperlink" Target="https://github.com/mindspore-ai/mindspor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hyperlink" Target="https://apollo.auto/" TargetMode="External"/><Relationship Id="rId7" Type="http://schemas.openxmlformats.org/officeDocument/2006/relationships/image" Target="../media/image17.png"/><Relationship Id="rId2" Type="http://schemas.openxmlformats.org/officeDocument/2006/relationships/hyperlink" Target="http://www.nvidia.com/" TargetMode="External"/><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0.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audio" Target="../media/media2.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0B4D3-B480-4CDE-8461-98D014EBB06C}"/>
              </a:ext>
            </a:extLst>
          </p:cNvPr>
          <p:cNvSpPr>
            <a:spLocks noGrp="1"/>
          </p:cNvSpPr>
          <p:nvPr>
            <p:ph type="ctrTitle"/>
          </p:nvPr>
        </p:nvSpPr>
        <p:spPr/>
        <p:txBody>
          <a:bodyPr/>
          <a:lstStyle/>
          <a:p>
            <a:r>
              <a:rPr lang="zh-CN" altLang="en-US" b="1" dirty="0"/>
              <a:t>有趣的机器学习</a:t>
            </a:r>
            <a:endParaRPr lang="zh-CN" altLang="en-US" dirty="0"/>
          </a:p>
        </p:txBody>
      </p:sp>
      <p:sp>
        <p:nvSpPr>
          <p:cNvPr id="3" name="副标题 2">
            <a:extLst>
              <a:ext uri="{FF2B5EF4-FFF2-40B4-BE49-F238E27FC236}">
                <a16:creationId xmlns:a16="http://schemas.microsoft.com/office/drawing/2014/main" id="{A30D7681-6BAF-4E57-92A3-347ED79C9D08}"/>
              </a:ext>
            </a:extLst>
          </p:cNvPr>
          <p:cNvSpPr>
            <a:spLocks noGrp="1"/>
          </p:cNvSpPr>
          <p:nvPr>
            <p:ph type="subTitle" idx="1"/>
          </p:nvPr>
        </p:nvSpPr>
        <p:spPr/>
        <p:txBody>
          <a:bodyPr/>
          <a:lstStyle/>
          <a:p>
            <a:r>
              <a:rPr lang="en-US" altLang="zh-CN"/>
              <a:t>JINWEI</a:t>
            </a:r>
            <a:endParaRPr lang="zh-CN" altLang="en-US" dirty="0"/>
          </a:p>
        </p:txBody>
      </p:sp>
    </p:spTree>
    <p:extLst>
      <p:ext uri="{BB962C8B-B14F-4D97-AF65-F5344CB8AC3E}">
        <p14:creationId xmlns:p14="http://schemas.microsoft.com/office/powerpoint/2010/main" val="232799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DD77B-B02B-460E-AF9C-5FBF49FB0596}"/>
              </a:ext>
            </a:extLst>
          </p:cNvPr>
          <p:cNvSpPr>
            <a:spLocks noGrp="1"/>
          </p:cNvSpPr>
          <p:nvPr>
            <p:ph type="title"/>
          </p:nvPr>
        </p:nvSpPr>
        <p:spPr/>
        <p:txBody>
          <a:bodyPr/>
          <a:lstStyle/>
          <a:p>
            <a:r>
              <a:rPr lang="en-US" altLang="zh-CN" dirty="0"/>
              <a:t>CNN - </a:t>
            </a:r>
            <a:r>
              <a:rPr lang="zh-CN" altLang="en-US" dirty="0"/>
              <a:t>卷积神经网络</a:t>
            </a:r>
          </a:p>
        </p:txBody>
      </p:sp>
      <p:pic>
        <p:nvPicPr>
          <p:cNvPr id="5" name="内容占位符 4">
            <a:extLst>
              <a:ext uri="{FF2B5EF4-FFF2-40B4-BE49-F238E27FC236}">
                <a16:creationId xmlns:a16="http://schemas.microsoft.com/office/drawing/2014/main" id="{5D8BB7E4-7621-4E89-AB91-49EC8980AF32}"/>
              </a:ext>
            </a:extLst>
          </p:cNvPr>
          <p:cNvPicPr>
            <a:picLocks noGrp="1" noChangeAspect="1"/>
          </p:cNvPicPr>
          <p:nvPr>
            <p:ph idx="1"/>
          </p:nvPr>
        </p:nvPicPr>
        <p:blipFill>
          <a:blip r:embed="rId2"/>
          <a:stretch>
            <a:fillRect/>
          </a:stretch>
        </p:blipFill>
        <p:spPr>
          <a:xfrm>
            <a:off x="2229643" y="2072315"/>
            <a:ext cx="8247619" cy="4000000"/>
          </a:xfrm>
        </p:spPr>
      </p:pic>
      <p:sp>
        <p:nvSpPr>
          <p:cNvPr id="6" name="对话气泡: 圆角矩形 5">
            <a:extLst>
              <a:ext uri="{FF2B5EF4-FFF2-40B4-BE49-F238E27FC236}">
                <a16:creationId xmlns:a16="http://schemas.microsoft.com/office/drawing/2014/main" id="{89439557-0132-41FA-93E2-E5C7395622F3}"/>
              </a:ext>
            </a:extLst>
          </p:cNvPr>
          <p:cNvSpPr/>
          <p:nvPr/>
        </p:nvSpPr>
        <p:spPr>
          <a:xfrm>
            <a:off x="6471821" y="154851"/>
            <a:ext cx="2254928" cy="1535837"/>
          </a:xfrm>
          <a:prstGeom prst="wedgeRoundRectCallout">
            <a:avLst>
              <a:gd name="adj1" fmla="val -219046"/>
              <a:gd name="adj2" fmla="val 112548"/>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图像识别、图像检测、语音识别、文本处理等领域</a:t>
            </a:r>
          </a:p>
        </p:txBody>
      </p:sp>
      <p:sp>
        <p:nvSpPr>
          <p:cNvPr id="3" name="对话气泡: 椭圆形 2">
            <a:extLst>
              <a:ext uri="{FF2B5EF4-FFF2-40B4-BE49-F238E27FC236}">
                <a16:creationId xmlns:a16="http://schemas.microsoft.com/office/drawing/2014/main" id="{B3BE17D7-5294-47A1-8AB6-E0CC35C1CAF2}"/>
              </a:ext>
            </a:extLst>
          </p:cNvPr>
          <p:cNvSpPr/>
          <p:nvPr/>
        </p:nvSpPr>
        <p:spPr>
          <a:xfrm>
            <a:off x="7814766" y="1587373"/>
            <a:ext cx="4295181" cy="1058662"/>
          </a:xfrm>
          <a:prstGeom prst="wedgeEllipseCallout">
            <a:avLst>
              <a:gd name="adj1" fmla="val -106196"/>
              <a:gd name="adj2" fmla="val -850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t>为什么不使用普通的神经网络呢？</a:t>
            </a:r>
          </a:p>
          <a:p>
            <a:r>
              <a:rPr lang="zh-CN" altLang="en-US" sz="1000" dirty="0"/>
              <a:t>那是因为在图像分类时，面临着图像大，物体的形态、位置不同等问题，这就给普通的神经网络带来了难题。</a:t>
            </a:r>
          </a:p>
          <a:p>
            <a:r>
              <a:rPr lang="zh-CN" altLang="en-US" sz="1000" dirty="0"/>
              <a:t>而，卷积神经网络就是来解决这个问题。</a:t>
            </a:r>
          </a:p>
        </p:txBody>
      </p:sp>
    </p:spTree>
    <p:extLst>
      <p:ext uri="{BB962C8B-B14F-4D97-AF65-F5344CB8AC3E}">
        <p14:creationId xmlns:p14="http://schemas.microsoft.com/office/powerpoint/2010/main" val="358492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58547-E9F2-49EB-97D1-778ADAEE144D}"/>
              </a:ext>
            </a:extLst>
          </p:cNvPr>
          <p:cNvSpPr>
            <a:spLocks noGrp="1"/>
          </p:cNvSpPr>
          <p:nvPr>
            <p:ph type="title"/>
          </p:nvPr>
        </p:nvSpPr>
        <p:spPr/>
        <p:txBody>
          <a:bodyPr/>
          <a:lstStyle/>
          <a:p>
            <a:endParaRPr lang="zh-CN" altLang="en-US"/>
          </a:p>
        </p:txBody>
      </p:sp>
      <p:pic>
        <p:nvPicPr>
          <p:cNvPr id="9" name="内容占位符 8">
            <a:extLst>
              <a:ext uri="{FF2B5EF4-FFF2-40B4-BE49-F238E27FC236}">
                <a16:creationId xmlns:a16="http://schemas.microsoft.com/office/drawing/2014/main" id="{C85D74B3-7B23-4ABC-B784-F473BF53A4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950" y="1798992"/>
            <a:ext cx="4965076" cy="4351338"/>
          </a:xfrm>
        </p:spPr>
      </p:pic>
      <p:pic>
        <p:nvPicPr>
          <p:cNvPr id="11" name="图片 10">
            <a:extLst>
              <a:ext uri="{FF2B5EF4-FFF2-40B4-BE49-F238E27FC236}">
                <a16:creationId xmlns:a16="http://schemas.microsoft.com/office/drawing/2014/main" id="{DC30D545-56A0-4854-9FB0-6534F9785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01" y="1999695"/>
            <a:ext cx="5010150" cy="3657600"/>
          </a:xfrm>
          <a:prstGeom prst="rect">
            <a:avLst/>
          </a:prstGeom>
        </p:spPr>
      </p:pic>
    </p:spTree>
    <p:extLst>
      <p:ext uri="{BB962C8B-B14F-4D97-AF65-F5344CB8AC3E}">
        <p14:creationId xmlns:p14="http://schemas.microsoft.com/office/powerpoint/2010/main" val="1209477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E6C9C-A83A-4FF2-8F1E-75BDB78DA52D}"/>
              </a:ext>
            </a:extLst>
          </p:cNvPr>
          <p:cNvSpPr>
            <a:spLocks noGrp="1"/>
          </p:cNvSpPr>
          <p:nvPr>
            <p:ph type="title"/>
          </p:nvPr>
        </p:nvSpPr>
        <p:spPr/>
        <p:txBody>
          <a:bodyPr/>
          <a:lstStyle/>
          <a:p>
            <a:r>
              <a:rPr lang="en-US" altLang="zh-CN" b="1" dirty="0"/>
              <a:t>CNN - </a:t>
            </a:r>
            <a:r>
              <a:rPr lang="zh-CN" altLang="en-US" b="1" dirty="0"/>
              <a:t>手写数字识别</a:t>
            </a:r>
            <a:r>
              <a:rPr lang="en-US" altLang="zh-CN" b="1" dirty="0"/>
              <a:t>(</a:t>
            </a:r>
            <a:r>
              <a:rPr lang="zh-CN" altLang="en-US" b="1" dirty="0"/>
              <a:t>分类</a:t>
            </a:r>
            <a:r>
              <a:rPr lang="en-US" altLang="zh-CN" b="1" dirty="0"/>
              <a:t>)</a:t>
            </a:r>
            <a:r>
              <a:rPr lang="zh-CN" altLang="en-US" b="1" dirty="0"/>
              <a:t>的问题</a:t>
            </a:r>
            <a:endParaRPr lang="zh-CN" altLang="en-US" dirty="0"/>
          </a:p>
        </p:txBody>
      </p:sp>
      <p:pic>
        <p:nvPicPr>
          <p:cNvPr id="6" name="内容占位符 5">
            <a:extLst>
              <a:ext uri="{FF2B5EF4-FFF2-40B4-BE49-F238E27FC236}">
                <a16:creationId xmlns:a16="http://schemas.microsoft.com/office/drawing/2014/main" id="{58CAAC54-CE3C-487A-ACFB-DA84929EBF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2411" y="1382676"/>
            <a:ext cx="5459647" cy="5450251"/>
          </a:xfrm>
        </p:spPr>
      </p:pic>
      <p:sp>
        <p:nvSpPr>
          <p:cNvPr id="3" name="矩形 2">
            <a:extLst>
              <a:ext uri="{FF2B5EF4-FFF2-40B4-BE49-F238E27FC236}">
                <a16:creationId xmlns:a16="http://schemas.microsoft.com/office/drawing/2014/main" id="{7390761D-4945-4814-ADAD-926EE13C0090}"/>
              </a:ext>
            </a:extLst>
          </p:cNvPr>
          <p:cNvSpPr/>
          <p:nvPr/>
        </p:nvSpPr>
        <p:spPr>
          <a:xfrm rot="11341057" flipV="1">
            <a:off x="1052039" y="5368222"/>
            <a:ext cx="1225603" cy="369332"/>
          </a:xfrm>
          <a:prstGeom prst="rect">
            <a:avLst/>
          </a:prstGeom>
        </p:spPr>
        <p:txBody>
          <a:bodyPr wrap="square">
            <a:spAutoFit/>
          </a:bodyPr>
          <a:lstStyle/>
          <a:p>
            <a:r>
              <a:rPr lang="zh-CN" altLang="en-US" dirty="0">
                <a:hlinkClick r:id="rId3"/>
              </a:rPr>
              <a:t>可视化</a:t>
            </a:r>
            <a:endParaRPr lang="zh-CN" altLang="en-US" dirty="0"/>
          </a:p>
        </p:txBody>
      </p:sp>
    </p:spTree>
    <p:extLst>
      <p:ext uri="{BB962C8B-B14F-4D97-AF65-F5344CB8AC3E}">
        <p14:creationId xmlns:p14="http://schemas.microsoft.com/office/powerpoint/2010/main" val="132525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44CE1-FA41-4FDB-8BAA-3EF4BB92D20F}"/>
              </a:ext>
            </a:extLst>
          </p:cNvPr>
          <p:cNvSpPr>
            <a:spLocks noGrp="1"/>
          </p:cNvSpPr>
          <p:nvPr>
            <p:ph type="title"/>
          </p:nvPr>
        </p:nvSpPr>
        <p:spPr/>
        <p:txBody>
          <a:bodyPr/>
          <a:lstStyle/>
          <a:p>
            <a:endParaRPr lang="zh-CN" altLang="en-US" dirty="0"/>
          </a:p>
        </p:txBody>
      </p:sp>
      <p:sp>
        <p:nvSpPr>
          <p:cNvPr id="6" name="内容占位符 5">
            <a:extLst>
              <a:ext uri="{FF2B5EF4-FFF2-40B4-BE49-F238E27FC236}">
                <a16:creationId xmlns:a16="http://schemas.microsoft.com/office/drawing/2014/main" id="{0B5A9216-A472-45A8-AED4-54D951FFDED4}"/>
              </a:ext>
            </a:extLst>
          </p:cNvPr>
          <p:cNvSpPr>
            <a:spLocks noGrp="1"/>
          </p:cNvSpPr>
          <p:nvPr>
            <p:ph idx="1"/>
          </p:nvPr>
        </p:nvSpPr>
        <p:spPr/>
        <p:txBody>
          <a:bodyPr/>
          <a:lstStyle/>
          <a:p>
            <a:endParaRPr lang="zh-CN" altLang="en-US" dirty="0"/>
          </a:p>
        </p:txBody>
      </p:sp>
      <p:pic>
        <p:nvPicPr>
          <p:cNvPr id="8" name="图片 7">
            <a:extLst>
              <a:ext uri="{FF2B5EF4-FFF2-40B4-BE49-F238E27FC236}">
                <a16:creationId xmlns:a16="http://schemas.microsoft.com/office/drawing/2014/main" id="{B8A9CE43-2674-431A-A1F7-8590B581931A}"/>
              </a:ext>
            </a:extLst>
          </p:cNvPr>
          <p:cNvPicPr>
            <a:picLocks noChangeAspect="1"/>
          </p:cNvPicPr>
          <p:nvPr/>
        </p:nvPicPr>
        <p:blipFill>
          <a:blip r:embed="rId2"/>
          <a:stretch>
            <a:fillRect/>
          </a:stretch>
        </p:blipFill>
        <p:spPr>
          <a:xfrm>
            <a:off x="838200" y="0"/>
            <a:ext cx="10343082" cy="6858000"/>
          </a:xfrm>
          <a:prstGeom prst="rect">
            <a:avLst/>
          </a:prstGeom>
        </p:spPr>
      </p:pic>
    </p:spTree>
    <p:extLst>
      <p:ext uri="{BB962C8B-B14F-4D97-AF65-F5344CB8AC3E}">
        <p14:creationId xmlns:p14="http://schemas.microsoft.com/office/powerpoint/2010/main" val="3196288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48709-9BAD-4AAF-953F-7718494D3BEA}"/>
              </a:ext>
            </a:extLst>
          </p:cNvPr>
          <p:cNvSpPr>
            <a:spLocks noGrp="1"/>
          </p:cNvSpPr>
          <p:nvPr>
            <p:ph type="title"/>
          </p:nvPr>
        </p:nvSpPr>
        <p:spPr/>
        <p:txBody>
          <a:bodyPr/>
          <a:lstStyle/>
          <a:p>
            <a:r>
              <a:rPr lang="zh-CN" altLang="en-US" dirty="0"/>
              <a:t>达摩院</a:t>
            </a:r>
            <a:r>
              <a:rPr lang="en-US" altLang="zh-CN" dirty="0"/>
              <a:t>2020</a:t>
            </a:r>
            <a:r>
              <a:rPr lang="zh-CN" altLang="en-US" dirty="0"/>
              <a:t>十大科技趋势 </a:t>
            </a:r>
            <a:r>
              <a:rPr lang="en-US" altLang="zh-CN" dirty="0"/>
              <a:t>–</a:t>
            </a:r>
            <a:r>
              <a:rPr lang="zh-CN" altLang="en-US" dirty="0"/>
              <a:t>趋势</a:t>
            </a:r>
            <a:r>
              <a:rPr lang="en-US" altLang="zh-CN" dirty="0"/>
              <a:t>1</a:t>
            </a:r>
            <a:endParaRPr lang="zh-CN" altLang="en-US" dirty="0"/>
          </a:p>
        </p:txBody>
      </p:sp>
      <p:sp>
        <p:nvSpPr>
          <p:cNvPr id="3" name="内容占位符 2">
            <a:extLst>
              <a:ext uri="{FF2B5EF4-FFF2-40B4-BE49-F238E27FC236}">
                <a16:creationId xmlns:a16="http://schemas.microsoft.com/office/drawing/2014/main" id="{F423FA15-E08C-4AB5-B820-6DDDDC3780E2}"/>
              </a:ext>
            </a:extLst>
          </p:cNvPr>
          <p:cNvSpPr>
            <a:spLocks noGrp="1"/>
          </p:cNvSpPr>
          <p:nvPr>
            <p:ph idx="1"/>
          </p:nvPr>
        </p:nvSpPr>
        <p:spPr/>
        <p:txBody>
          <a:bodyPr/>
          <a:lstStyle/>
          <a:p>
            <a:r>
              <a:rPr lang="zh-CN" altLang="en-US" dirty="0"/>
              <a:t>人工智能从感知智能向认知智能演进</a:t>
            </a:r>
          </a:p>
        </p:txBody>
      </p:sp>
      <p:pic>
        <p:nvPicPr>
          <p:cNvPr id="5" name="图片 4">
            <a:extLst>
              <a:ext uri="{FF2B5EF4-FFF2-40B4-BE49-F238E27FC236}">
                <a16:creationId xmlns:a16="http://schemas.microsoft.com/office/drawing/2014/main" id="{5881E659-BCCD-4945-9662-9A7CE9CBE6F2}"/>
              </a:ext>
            </a:extLst>
          </p:cNvPr>
          <p:cNvPicPr>
            <a:picLocks noChangeAspect="1"/>
          </p:cNvPicPr>
          <p:nvPr/>
        </p:nvPicPr>
        <p:blipFill>
          <a:blip r:embed="rId2"/>
          <a:stretch>
            <a:fillRect/>
          </a:stretch>
        </p:blipFill>
        <p:spPr>
          <a:xfrm>
            <a:off x="1159126" y="2254780"/>
            <a:ext cx="9447619" cy="4238095"/>
          </a:xfrm>
          <a:prstGeom prst="rect">
            <a:avLst/>
          </a:prstGeom>
        </p:spPr>
      </p:pic>
    </p:spTree>
    <p:extLst>
      <p:ext uri="{BB962C8B-B14F-4D97-AF65-F5344CB8AC3E}">
        <p14:creationId xmlns:p14="http://schemas.microsoft.com/office/powerpoint/2010/main" val="796934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2CF5E29-E6FF-4B5C-ABF9-0DF39DC223CE}"/>
              </a:ext>
            </a:extLst>
          </p:cNvPr>
          <p:cNvSpPr>
            <a:spLocks noGrp="1"/>
          </p:cNvSpPr>
          <p:nvPr>
            <p:ph idx="1"/>
          </p:nvPr>
        </p:nvSpPr>
        <p:spPr>
          <a:xfrm>
            <a:off x="838200" y="745724"/>
            <a:ext cx="10515600" cy="5431239"/>
          </a:xfrm>
        </p:spPr>
        <p:txBody>
          <a:bodyPr/>
          <a:lstStyle/>
          <a:p>
            <a:pPr marL="0" indent="0">
              <a:buNone/>
            </a:pPr>
            <a:r>
              <a:rPr lang="en-US" altLang="zh-CN" dirty="0"/>
              <a:t>AI</a:t>
            </a:r>
            <a:r>
              <a:rPr lang="zh-CN" altLang="en-US" dirty="0"/>
              <a:t>开发者大会（</a:t>
            </a:r>
            <a:r>
              <a:rPr lang="en-US" altLang="zh-CN" dirty="0"/>
              <a:t>AI </a:t>
            </a:r>
            <a:r>
              <a:rPr lang="en-US" altLang="zh-CN" dirty="0" err="1"/>
              <a:t>Procon</a:t>
            </a:r>
            <a:r>
              <a:rPr lang="en-US" altLang="zh-CN" dirty="0"/>
              <a:t> 2020</a:t>
            </a:r>
            <a:r>
              <a:rPr lang="zh-CN" altLang="en-US" dirty="0"/>
              <a:t>）中提到想要实现认知智能，目前最缺乏两个方面：</a:t>
            </a:r>
            <a:endParaRPr lang="en-US" altLang="zh-CN" dirty="0"/>
          </a:p>
          <a:p>
            <a:r>
              <a:rPr lang="zh-CN" altLang="en-US" dirty="0"/>
              <a:t>高质量超大规模知识图谱，这是</a:t>
            </a:r>
            <a:r>
              <a:rPr lang="en-US" altLang="zh-CN" dirty="0"/>
              <a:t>AI</a:t>
            </a:r>
            <a:r>
              <a:rPr lang="zh-CN" altLang="en-US" dirty="0"/>
              <a:t>的基础设施。</a:t>
            </a:r>
            <a:endParaRPr lang="en-US" altLang="zh-CN" dirty="0"/>
          </a:p>
          <a:p>
            <a:r>
              <a:rPr lang="zh-CN" altLang="en-US" dirty="0"/>
              <a:t>对知识的理解能力，即面向认知的深度学习算法。相较于当下更像黑盒子的深度学习算法，我们更需要可解释、鲁棒、具有理解能力的机器学习方法，亦或者叫做推理算法。</a:t>
            </a:r>
          </a:p>
        </p:txBody>
      </p:sp>
    </p:spTree>
    <p:extLst>
      <p:ext uri="{BB962C8B-B14F-4D97-AF65-F5344CB8AC3E}">
        <p14:creationId xmlns:p14="http://schemas.microsoft.com/office/powerpoint/2010/main" val="2501922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DDED1-DBED-4277-BA01-8D926FC158F6}"/>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0E43ACCC-E3A7-4303-A872-A74646EA8429}"/>
              </a:ext>
            </a:extLst>
          </p:cNvPr>
          <p:cNvSpPr>
            <a:spLocks noGrp="1"/>
          </p:cNvSpPr>
          <p:nvPr>
            <p:ph type="subTitle" idx="1"/>
          </p:nvPr>
        </p:nvSpPr>
        <p:spPr/>
        <p:txBody>
          <a:bodyPr/>
          <a:lstStyle/>
          <a:p>
            <a:endParaRPr lang="zh-CN" altLang="en-US"/>
          </a:p>
        </p:txBody>
      </p:sp>
      <p:pic>
        <p:nvPicPr>
          <p:cNvPr id="5" name="图片 4">
            <a:extLst>
              <a:ext uri="{FF2B5EF4-FFF2-40B4-BE49-F238E27FC236}">
                <a16:creationId xmlns:a16="http://schemas.microsoft.com/office/drawing/2014/main" id="{F20413FE-9036-4716-B9F7-A73FFA1E7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176" y="0"/>
            <a:ext cx="9215647" cy="6858000"/>
          </a:xfrm>
          <a:prstGeom prst="rect">
            <a:avLst/>
          </a:prstGeom>
        </p:spPr>
      </p:pic>
      <p:sp>
        <p:nvSpPr>
          <p:cNvPr id="6" name="对话气泡: 圆角矩形 5">
            <a:extLst>
              <a:ext uri="{FF2B5EF4-FFF2-40B4-BE49-F238E27FC236}">
                <a16:creationId xmlns:a16="http://schemas.microsoft.com/office/drawing/2014/main" id="{2BF38372-B844-4B4B-B982-F11EFE0D623A}"/>
              </a:ext>
            </a:extLst>
          </p:cNvPr>
          <p:cNvSpPr/>
          <p:nvPr/>
        </p:nvSpPr>
        <p:spPr>
          <a:xfrm>
            <a:off x="1488176" y="1198485"/>
            <a:ext cx="4518734" cy="683581"/>
          </a:xfrm>
          <a:prstGeom prst="wedgeRoundRectCallout">
            <a:avLst>
              <a:gd name="adj1" fmla="val 60376"/>
              <a:gd name="adj2" fmla="val 845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硬</a:t>
            </a:r>
            <a:r>
              <a:rPr lang="en-US" altLang="zh-CN" sz="1200" dirty="0"/>
              <a:t>train</a:t>
            </a:r>
            <a:r>
              <a:rPr lang="zh-CN" altLang="en-US" sz="1200" dirty="0"/>
              <a:t>一發是一种信念，是一种梦想，是一种浪漫，是人类最原始的冲动，是亘古以来人类的目标。</a:t>
            </a:r>
          </a:p>
        </p:txBody>
      </p:sp>
      <p:sp>
        <p:nvSpPr>
          <p:cNvPr id="7" name="对话气泡: 圆角矩形 6">
            <a:extLst>
              <a:ext uri="{FF2B5EF4-FFF2-40B4-BE49-F238E27FC236}">
                <a16:creationId xmlns:a16="http://schemas.microsoft.com/office/drawing/2014/main" id="{797ABFF9-5C3D-428B-82A7-458021053C05}"/>
              </a:ext>
            </a:extLst>
          </p:cNvPr>
          <p:cNvSpPr/>
          <p:nvPr/>
        </p:nvSpPr>
        <p:spPr>
          <a:xfrm>
            <a:off x="1704513" y="3255962"/>
            <a:ext cx="5086904" cy="1600201"/>
          </a:xfrm>
          <a:prstGeom prst="wedgeRoundRectCallout">
            <a:avLst>
              <a:gd name="adj1" fmla="val 71620"/>
              <a:gd name="adj2" fmla="val -14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t>硬</a:t>
            </a:r>
            <a:r>
              <a:rPr lang="en-US" altLang="zh-CN" sz="1400" dirty="0"/>
              <a:t>train</a:t>
            </a:r>
            <a:r>
              <a:rPr lang="zh-CN" altLang="en-US" sz="1400" dirty="0"/>
              <a:t>一發需要三个必要条件：</a:t>
            </a:r>
          </a:p>
          <a:p>
            <a:br>
              <a:rPr lang="zh-CN" altLang="en-US" sz="1400" dirty="0"/>
            </a:br>
            <a:r>
              <a:rPr lang="en-US" altLang="zh-CN" sz="1400" dirty="0"/>
              <a:t>-</a:t>
            </a:r>
            <a:r>
              <a:rPr lang="zh-CN" altLang="en-US" sz="1400" dirty="0"/>
              <a:t> 一个问题，不要想太多，直接用</a:t>
            </a:r>
            <a:r>
              <a:rPr lang="en-US" altLang="zh-CN" sz="1400" dirty="0"/>
              <a:t>deep learning train</a:t>
            </a:r>
          </a:p>
          <a:p>
            <a:r>
              <a:rPr lang="en-US" altLang="zh-CN" sz="1400" dirty="0"/>
              <a:t>-</a:t>
            </a:r>
            <a:r>
              <a:rPr lang="zh-CN" altLang="en-US" sz="1400" dirty="0"/>
              <a:t> 开始</a:t>
            </a:r>
            <a:r>
              <a:rPr lang="en-US" altLang="zh-CN" sz="1400" dirty="0"/>
              <a:t>train</a:t>
            </a:r>
            <a:r>
              <a:rPr lang="zh-CN" altLang="en-US" sz="1400" dirty="0"/>
              <a:t>之前，旁边必须有一个有很不屑的表情的人说，“这个应该</a:t>
            </a:r>
            <a:r>
              <a:rPr lang="en-US" altLang="zh-CN" sz="1400" dirty="0"/>
              <a:t>train</a:t>
            </a:r>
            <a:r>
              <a:rPr lang="zh-CN" altLang="en-US" sz="1400" dirty="0"/>
              <a:t>不起来吧”</a:t>
            </a:r>
          </a:p>
          <a:p>
            <a:r>
              <a:rPr lang="en-US" altLang="zh-CN" sz="1400" dirty="0"/>
              <a:t>-</a:t>
            </a:r>
            <a:r>
              <a:rPr lang="zh-CN" altLang="en-US" sz="1400" dirty="0"/>
              <a:t> </a:t>
            </a:r>
            <a:r>
              <a:rPr lang="en-US" altLang="zh-CN" sz="1400" dirty="0"/>
              <a:t>train</a:t>
            </a:r>
            <a:r>
              <a:rPr lang="zh-CN" altLang="en-US" sz="1400" dirty="0"/>
              <a:t>后出了结果，还要有人说，“我靠，这样居然也能</a:t>
            </a:r>
            <a:r>
              <a:rPr lang="en-US" altLang="zh-CN" sz="1400" dirty="0"/>
              <a:t>train</a:t>
            </a:r>
            <a:r>
              <a:rPr lang="zh-CN" altLang="en-US" sz="1400" dirty="0"/>
              <a:t>起来”</a:t>
            </a:r>
            <a:endParaRPr lang="zh-CN" altLang="en-US" dirty="0"/>
          </a:p>
        </p:txBody>
      </p:sp>
      <p:pic>
        <p:nvPicPr>
          <p:cNvPr id="9" name="图片 8">
            <a:extLst>
              <a:ext uri="{FF2B5EF4-FFF2-40B4-BE49-F238E27FC236}">
                <a16:creationId xmlns:a16="http://schemas.microsoft.com/office/drawing/2014/main" id="{C45FC13C-44BA-4FB1-9E9E-F473AF756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548" y="0"/>
            <a:ext cx="9322904" cy="6858000"/>
          </a:xfrm>
          <a:prstGeom prst="rect">
            <a:avLst/>
          </a:prstGeom>
        </p:spPr>
      </p:pic>
    </p:spTree>
    <p:extLst>
      <p:ext uri="{BB962C8B-B14F-4D97-AF65-F5344CB8AC3E}">
        <p14:creationId xmlns:p14="http://schemas.microsoft.com/office/powerpoint/2010/main" val="277801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FB462-7E48-4955-84EA-24A7BA4C047E}"/>
              </a:ext>
            </a:extLst>
          </p:cNvPr>
          <p:cNvSpPr>
            <a:spLocks noGrp="1"/>
          </p:cNvSpPr>
          <p:nvPr>
            <p:ph type="title"/>
          </p:nvPr>
        </p:nvSpPr>
        <p:spPr/>
        <p:txBody>
          <a:bodyPr/>
          <a:lstStyle/>
          <a:p>
            <a:r>
              <a:rPr lang="zh-CN" altLang="en-US" dirty="0"/>
              <a:t>想象中的你</a:t>
            </a:r>
            <a:r>
              <a:rPr lang="en-US" altLang="zh-CN" dirty="0"/>
              <a:t>VS</a:t>
            </a:r>
            <a:r>
              <a:rPr lang="zh-CN" altLang="en-US" dirty="0"/>
              <a:t>现实中的你</a:t>
            </a:r>
          </a:p>
        </p:txBody>
      </p:sp>
      <p:pic>
        <p:nvPicPr>
          <p:cNvPr id="5" name="内容占位符 4">
            <a:extLst>
              <a:ext uri="{FF2B5EF4-FFF2-40B4-BE49-F238E27FC236}">
                <a16:creationId xmlns:a16="http://schemas.microsoft.com/office/drawing/2014/main" id="{19D8EB6F-D263-49B1-A38A-4AB4532915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0637" y="1690688"/>
            <a:ext cx="2431595" cy="4351338"/>
          </a:xfrm>
        </p:spPr>
      </p:pic>
      <p:pic>
        <p:nvPicPr>
          <p:cNvPr id="7" name="图片 6">
            <a:extLst>
              <a:ext uri="{FF2B5EF4-FFF2-40B4-BE49-F238E27FC236}">
                <a16:creationId xmlns:a16="http://schemas.microsoft.com/office/drawing/2014/main" id="{9C2970BA-4F0D-49CF-8C6F-3DD924798A29}"/>
              </a:ext>
            </a:extLst>
          </p:cNvPr>
          <p:cNvPicPr>
            <a:picLocks noChangeAspect="1"/>
          </p:cNvPicPr>
          <p:nvPr/>
        </p:nvPicPr>
        <p:blipFill>
          <a:blip r:embed="rId3"/>
          <a:stretch>
            <a:fillRect/>
          </a:stretch>
        </p:blipFill>
        <p:spPr>
          <a:xfrm>
            <a:off x="838200" y="1990166"/>
            <a:ext cx="5704762" cy="3752381"/>
          </a:xfrm>
          <a:prstGeom prst="rect">
            <a:avLst/>
          </a:prstGeom>
        </p:spPr>
      </p:pic>
    </p:spTree>
    <p:extLst>
      <p:ext uri="{BB962C8B-B14F-4D97-AF65-F5344CB8AC3E}">
        <p14:creationId xmlns:p14="http://schemas.microsoft.com/office/powerpoint/2010/main" val="284925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012B1-DDC1-4606-B92B-6AB62BD43A71}"/>
              </a:ext>
            </a:extLst>
          </p:cNvPr>
          <p:cNvSpPr>
            <a:spLocks noGrp="1"/>
          </p:cNvSpPr>
          <p:nvPr>
            <p:ph type="title"/>
          </p:nvPr>
        </p:nvSpPr>
        <p:spPr/>
        <p:txBody>
          <a:bodyPr/>
          <a:lstStyle/>
          <a:p>
            <a:r>
              <a:rPr lang="zh-CN" altLang="en-US" dirty="0"/>
              <a:t>示例</a:t>
            </a:r>
          </a:p>
        </p:txBody>
      </p:sp>
      <p:sp>
        <p:nvSpPr>
          <p:cNvPr id="3" name="内容占位符 2">
            <a:extLst>
              <a:ext uri="{FF2B5EF4-FFF2-40B4-BE49-F238E27FC236}">
                <a16:creationId xmlns:a16="http://schemas.microsoft.com/office/drawing/2014/main" id="{8133273F-F546-4080-8ADF-C1E5E31F88C4}"/>
              </a:ext>
            </a:extLst>
          </p:cNvPr>
          <p:cNvSpPr>
            <a:spLocks noGrp="1"/>
          </p:cNvSpPr>
          <p:nvPr>
            <p:ph idx="1"/>
          </p:nvPr>
        </p:nvSpPr>
        <p:spPr/>
        <p:txBody>
          <a:bodyPr/>
          <a:lstStyle/>
          <a:p>
            <a:r>
              <a:rPr lang="zh-CN" altLang="en-US" dirty="0"/>
              <a:t>图像处理</a:t>
            </a:r>
            <a:endParaRPr lang="en-US" altLang="zh-CN" dirty="0"/>
          </a:p>
          <a:p>
            <a:r>
              <a:rPr lang="en-US" altLang="zh-CN" dirty="0"/>
              <a:t>Word2vec</a:t>
            </a:r>
          </a:p>
          <a:p>
            <a:r>
              <a:rPr lang="zh-CN" altLang="en-US" dirty="0"/>
              <a:t>硬</a:t>
            </a:r>
            <a:r>
              <a:rPr lang="en-US" altLang="zh-CN" dirty="0"/>
              <a:t>train</a:t>
            </a:r>
            <a:r>
              <a:rPr lang="zh-CN" altLang="en-US" dirty="0"/>
              <a:t>一發 </a:t>
            </a:r>
            <a:r>
              <a:rPr lang="en-US" altLang="zh-CN" dirty="0"/>
              <a:t>- </a:t>
            </a:r>
            <a:r>
              <a:rPr lang="zh-CN" altLang="en-US" dirty="0"/>
              <a:t>大乐透</a:t>
            </a:r>
          </a:p>
        </p:txBody>
      </p:sp>
    </p:spTree>
    <p:extLst>
      <p:ext uri="{BB962C8B-B14F-4D97-AF65-F5344CB8AC3E}">
        <p14:creationId xmlns:p14="http://schemas.microsoft.com/office/powerpoint/2010/main" val="2487215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D7F51-1E70-430A-BAB6-064F98F143FB}"/>
              </a:ext>
            </a:extLst>
          </p:cNvPr>
          <p:cNvSpPr>
            <a:spLocks noGrp="1"/>
          </p:cNvSpPr>
          <p:nvPr>
            <p:ph type="title"/>
          </p:nvPr>
        </p:nvSpPr>
        <p:spPr/>
        <p:txBody>
          <a:bodyPr/>
          <a:lstStyle/>
          <a:p>
            <a:endParaRPr lang="zh-CN" altLang="en-US"/>
          </a:p>
        </p:txBody>
      </p:sp>
      <p:pic>
        <p:nvPicPr>
          <p:cNvPr id="9" name="内容占位符 8">
            <a:extLst>
              <a:ext uri="{FF2B5EF4-FFF2-40B4-BE49-F238E27FC236}">
                <a16:creationId xmlns:a16="http://schemas.microsoft.com/office/drawing/2014/main" id="{AB25651E-35F7-4199-86F7-8BF773098E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703" y="-5065"/>
            <a:ext cx="10789097" cy="6863065"/>
          </a:xfrm>
        </p:spPr>
      </p:pic>
    </p:spTree>
    <p:extLst>
      <p:ext uri="{BB962C8B-B14F-4D97-AF65-F5344CB8AC3E}">
        <p14:creationId xmlns:p14="http://schemas.microsoft.com/office/powerpoint/2010/main" val="2477023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BBA1B-6C7A-4A78-B41F-8B251ECD2ECA}"/>
              </a:ext>
            </a:extLst>
          </p:cNvPr>
          <p:cNvSpPr>
            <a:spLocks noGrp="1"/>
          </p:cNvSpPr>
          <p:nvPr>
            <p:ph type="title"/>
          </p:nvPr>
        </p:nvSpPr>
        <p:spPr/>
        <p:txBody>
          <a:bodyPr/>
          <a:lstStyle/>
          <a:p>
            <a:r>
              <a:rPr lang="zh-CN" altLang="en-US" b="1" dirty="0"/>
              <a:t>什么是机器学习</a:t>
            </a:r>
          </a:p>
        </p:txBody>
      </p:sp>
      <p:sp>
        <p:nvSpPr>
          <p:cNvPr id="3" name="内容占位符 2">
            <a:extLst>
              <a:ext uri="{FF2B5EF4-FFF2-40B4-BE49-F238E27FC236}">
                <a16:creationId xmlns:a16="http://schemas.microsoft.com/office/drawing/2014/main" id="{62D3E337-2612-4284-A79C-63CCD5579CBA}"/>
              </a:ext>
            </a:extLst>
          </p:cNvPr>
          <p:cNvSpPr>
            <a:spLocks noGrp="1"/>
          </p:cNvSpPr>
          <p:nvPr>
            <p:ph idx="1"/>
          </p:nvPr>
        </p:nvSpPr>
        <p:spPr>
          <a:xfrm>
            <a:off x="838199" y="1575303"/>
            <a:ext cx="11058053" cy="4601660"/>
          </a:xfrm>
        </p:spPr>
        <p:txBody>
          <a:bodyPr>
            <a:normAutofit fontScale="92500" lnSpcReduction="10000"/>
          </a:bodyPr>
          <a:lstStyle/>
          <a:p>
            <a:pPr marL="0" indent="0">
              <a:lnSpc>
                <a:spcPct val="100000"/>
              </a:lnSpc>
              <a:buNone/>
            </a:pPr>
            <a:r>
              <a:rPr lang="zh-CN" altLang="en-US" sz="2400" dirty="0"/>
              <a:t>机器学习的思想是，存在通用算法可以告诉您有关一组数据的一些有趣信息，而无需编写任何特定于该问题的自定义代码。 无需编写代码，而是将数据馈送到通用算法，然后它根据数据构建自己的逻辑。</a:t>
            </a:r>
            <a:endParaRPr lang="en-US" altLang="zh-CN" sz="2400" dirty="0"/>
          </a:p>
          <a:p>
            <a:pPr marL="0" indent="0">
              <a:lnSpc>
                <a:spcPct val="100000"/>
              </a:lnSpc>
              <a:buNone/>
            </a:pPr>
            <a:r>
              <a:rPr lang="zh-CN" altLang="en-US" sz="2400" dirty="0"/>
              <a:t>例如，有一种算法是分类算法。它可以将数据放入不同的组中。用于识别手写数字的分类算法也可以用于将电子邮件分类为垃圾邮件和非垃圾邮件，而无需更改一行代码。它是相同的算法，但是它输入了不同的训练数据所以它产生了不同的分类逻辑。</a:t>
            </a:r>
            <a:endParaRPr lang="en-US" altLang="zh-CN" sz="2400" dirty="0"/>
          </a:p>
          <a:p>
            <a:pPr marL="0" indent="0">
              <a:lnSpc>
                <a:spcPct val="100000"/>
              </a:lnSpc>
              <a:buNone/>
            </a:pPr>
            <a:endParaRPr lang="en-US" altLang="zh-CN" sz="2400" dirty="0"/>
          </a:p>
          <a:p>
            <a:pPr fontAlgn="auto" latinLnBrk="1">
              <a:lnSpc>
                <a:spcPct val="100000"/>
              </a:lnSpc>
            </a:pPr>
            <a:r>
              <a:rPr lang="zh-CN" altLang="en-US" sz="2400" dirty="0"/>
              <a:t>机器学习</a:t>
            </a:r>
            <a:r>
              <a:rPr lang="en-US" altLang="zh-CN" sz="2400" dirty="0"/>
              <a:t>(Machine Learning, ML)</a:t>
            </a:r>
            <a:r>
              <a:rPr lang="zh-CN" altLang="en-US" sz="2400" dirty="0"/>
              <a:t>是一门多领域交叉学科，涉及概率论、统计学、逼近论、凸分析、算法复杂度理论等多门学科。专门研究计算机怎样模拟或实现人类的学习行为，以获取新的知识或技能，重新组织已有的知识结构使之不断改善自身的性能。</a:t>
            </a:r>
          </a:p>
          <a:p>
            <a:pPr fontAlgn="auto" latinLnBrk="1">
              <a:lnSpc>
                <a:spcPct val="100000"/>
              </a:lnSpc>
            </a:pPr>
            <a:r>
              <a:rPr lang="zh-CN" altLang="en-US" sz="2400" dirty="0"/>
              <a:t>它是人工智能的核心，是使计算机具有智能的根本途径，其应用遍及人工智能的各个领域，它主要使用归纳、综合而不是演绎。</a:t>
            </a:r>
          </a:p>
          <a:p>
            <a:pPr marL="0" indent="0">
              <a:buNone/>
            </a:pPr>
            <a:endParaRPr lang="zh-CN" altLang="en-US" dirty="0"/>
          </a:p>
        </p:txBody>
      </p:sp>
      <p:pic>
        <p:nvPicPr>
          <p:cNvPr id="5" name="图片 4">
            <a:hlinkClick r:id="rId2"/>
            <a:extLst>
              <a:ext uri="{FF2B5EF4-FFF2-40B4-BE49-F238E27FC236}">
                <a16:creationId xmlns:a16="http://schemas.microsoft.com/office/drawing/2014/main" id="{E3B0A327-9A78-4F3A-8FC0-187FD221D8C2}"/>
              </a:ext>
            </a:extLst>
          </p:cNvPr>
          <p:cNvPicPr>
            <a:picLocks noChangeAspect="1"/>
          </p:cNvPicPr>
          <p:nvPr/>
        </p:nvPicPr>
        <p:blipFill>
          <a:blip r:embed="rId3"/>
          <a:stretch>
            <a:fillRect/>
          </a:stretch>
        </p:blipFill>
        <p:spPr>
          <a:xfrm>
            <a:off x="5693829" y="1526743"/>
            <a:ext cx="6498171" cy="4190476"/>
          </a:xfrm>
          <a:prstGeom prst="rect">
            <a:avLst/>
          </a:prstGeom>
        </p:spPr>
      </p:pic>
      <p:pic>
        <p:nvPicPr>
          <p:cNvPr id="9" name="图片 8">
            <a:extLst>
              <a:ext uri="{FF2B5EF4-FFF2-40B4-BE49-F238E27FC236}">
                <a16:creationId xmlns:a16="http://schemas.microsoft.com/office/drawing/2014/main" id="{0FB4F5E2-39CF-483F-82E5-87FB0B46BEC3}"/>
              </a:ext>
            </a:extLst>
          </p:cNvPr>
          <p:cNvPicPr>
            <a:picLocks noChangeAspect="1"/>
          </p:cNvPicPr>
          <p:nvPr/>
        </p:nvPicPr>
        <p:blipFill>
          <a:blip r:embed="rId4"/>
          <a:stretch>
            <a:fillRect/>
          </a:stretch>
        </p:blipFill>
        <p:spPr>
          <a:xfrm>
            <a:off x="0" y="319747"/>
            <a:ext cx="5693828" cy="5857216"/>
          </a:xfrm>
          <a:prstGeom prst="rect">
            <a:avLst/>
          </a:prstGeom>
        </p:spPr>
      </p:pic>
      <p:sp>
        <p:nvSpPr>
          <p:cNvPr id="10" name="对话气泡: 圆角矩形 9">
            <a:extLst>
              <a:ext uri="{FF2B5EF4-FFF2-40B4-BE49-F238E27FC236}">
                <a16:creationId xmlns:a16="http://schemas.microsoft.com/office/drawing/2014/main" id="{12E0C768-07DE-4D30-9C00-ECC1321AC236}"/>
              </a:ext>
            </a:extLst>
          </p:cNvPr>
          <p:cNvSpPr/>
          <p:nvPr/>
        </p:nvSpPr>
        <p:spPr>
          <a:xfrm>
            <a:off x="7057748" y="5717219"/>
            <a:ext cx="2672177" cy="1047565"/>
          </a:xfrm>
          <a:prstGeom prst="wedgeRoundRectCallout">
            <a:avLst>
              <a:gd name="adj1" fmla="val -189604"/>
              <a:gd name="adj2" fmla="val -60381"/>
              <a:gd name="adj3" fmla="val 1666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dirty="0"/>
              <a:t>Not </a:t>
            </a:r>
            <a:r>
              <a:rPr lang="en-US" altLang="zh-CN" dirty="0" err="1"/>
              <a:t>model,is</a:t>
            </a:r>
            <a:r>
              <a:rPr lang="en-US" altLang="zh-CN" dirty="0"/>
              <a:t> algorithm.</a:t>
            </a:r>
            <a:r>
              <a:rPr lang="zh-CN" altLang="en-US" dirty="0"/>
              <a:t>算法是探究事务规律的一种方式</a:t>
            </a:r>
          </a:p>
        </p:txBody>
      </p:sp>
    </p:spTree>
    <p:extLst>
      <p:ext uri="{BB962C8B-B14F-4D97-AF65-F5344CB8AC3E}">
        <p14:creationId xmlns:p14="http://schemas.microsoft.com/office/powerpoint/2010/main" val="56468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a:t>
            </a:r>
            <a:r>
              <a:rPr lang="en-US" altLang="zh-TW" dirty="0"/>
              <a:t>≈ </a:t>
            </a:r>
            <a:r>
              <a:rPr lang="zh-CN" altLang="en-US" dirty="0"/>
              <a:t>寻找一个</a:t>
            </a:r>
            <a:r>
              <a:rPr lang="en-US" altLang="zh-CN" dirty="0"/>
              <a:t>function</a:t>
            </a:r>
            <a:endParaRPr lang="zh-TW" altLang="en-US" dirty="0"/>
          </a:p>
        </p:txBody>
      </p:sp>
      <p:sp>
        <p:nvSpPr>
          <p:cNvPr id="3" name="內容版面配置區 2"/>
          <p:cNvSpPr>
            <a:spLocks noGrp="1"/>
          </p:cNvSpPr>
          <p:nvPr>
            <p:ph idx="1"/>
          </p:nvPr>
        </p:nvSpPr>
        <p:spPr>
          <a:xfrm>
            <a:off x="2023799" y="1823151"/>
            <a:ext cx="7886700" cy="4918843"/>
          </a:xfrm>
        </p:spPr>
        <p:txBody>
          <a:bodyPr>
            <a:normAutofit/>
          </a:bodyPr>
          <a:lstStyle/>
          <a:p>
            <a:r>
              <a:rPr lang="zh-CN" altLang="en-US" dirty="0"/>
              <a:t>语音识别</a:t>
            </a:r>
            <a:endParaRPr lang="en-US" altLang="zh-CN" dirty="0"/>
          </a:p>
          <a:p>
            <a:endParaRPr lang="en-US" altLang="zh-CN" dirty="0"/>
          </a:p>
          <a:p>
            <a:endParaRPr lang="en-US" altLang="zh-TW" dirty="0"/>
          </a:p>
          <a:p>
            <a:r>
              <a:rPr lang="zh-CN" altLang="en-US" dirty="0"/>
              <a:t>图片识别</a:t>
            </a:r>
            <a:endParaRPr lang="en-US" altLang="zh-TW" dirty="0"/>
          </a:p>
          <a:p>
            <a:endParaRPr lang="en-US" altLang="zh-TW" dirty="0"/>
          </a:p>
          <a:p>
            <a:r>
              <a:rPr lang="zh-CN" altLang="en-US" dirty="0"/>
              <a:t>下围棋</a:t>
            </a:r>
            <a:endParaRPr lang="en-US" altLang="zh-TW" dirty="0"/>
          </a:p>
          <a:p>
            <a:endParaRPr lang="en-US" altLang="zh-TW" dirty="0"/>
          </a:p>
          <a:p>
            <a:r>
              <a:rPr lang="zh-CN" altLang="en-US" dirty="0"/>
              <a:t> 对话系统</a:t>
            </a:r>
            <a:endParaRPr lang="zh-TW" altLang="en-US" dirty="0"/>
          </a:p>
        </p:txBody>
      </p:sp>
      <p:graphicFrame>
        <p:nvGraphicFramePr>
          <p:cNvPr id="4" name="Object 12"/>
          <p:cNvGraphicFramePr>
            <a:graphicFrameLocks noChangeAspect="1"/>
          </p:cNvGraphicFramePr>
          <p:nvPr/>
        </p:nvGraphicFramePr>
        <p:xfrm>
          <a:off x="3387058" y="2390525"/>
          <a:ext cx="3822700" cy="460375"/>
        </p:xfrm>
        <a:graphic>
          <a:graphicData uri="http://schemas.openxmlformats.org/presentationml/2006/ole">
            <mc:AlternateContent xmlns:mc="http://schemas.openxmlformats.org/markup-compatibility/2006">
              <mc:Choice xmlns:v="urn:schemas-microsoft-com:vml" Requires="v">
                <p:oleObj spid="_x0000_s1126"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3387058" y="2390525"/>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nvGraphicFramePr>
        <p:xfrm>
          <a:off x="4139463" y="3462837"/>
          <a:ext cx="3822700" cy="460375"/>
        </p:xfrm>
        <a:graphic>
          <a:graphicData uri="http://schemas.openxmlformats.org/presentationml/2006/ole">
            <mc:AlternateContent xmlns:mc="http://schemas.openxmlformats.org/markup-compatibility/2006">
              <mc:Choice xmlns:v="urn:schemas-microsoft-com:vml" Requires="v">
                <p:oleObj spid="_x0000_s1127"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4139463" y="3462837"/>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nvGraphicFramePr>
        <p:xfrm>
          <a:off x="4187581" y="4670244"/>
          <a:ext cx="3822700" cy="460375"/>
        </p:xfrm>
        <a:graphic>
          <a:graphicData uri="http://schemas.openxmlformats.org/presentationml/2006/ole">
            <mc:AlternateContent xmlns:mc="http://schemas.openxmlformats.org/markup-compatibility/2006">
              <mc:Choice xmlns:v="urn:schemas-microsoft-com:vml" Requires="v">
                <p:oleObj spid="_x0000_s1128"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4187581" y="467024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nvGraphicFramePr>
        <p:xfrm>
          <a:off x="4827946" y="5774718"/>
          <a:ext cx="3578225" cy="460375"/>
        </p:xfrm>
        <a:graphic>
          <a:graphicData uri="http://schemas.openxmlformats.org/presentationml/2006/ole">
            <mc:AlternateContent xmlns:mc="http://schemas.openxmlformats.org/markup-compatibility/2006">
              <mc:Choice xmlns:v="urn:schemas-microsoft-com:vml" Requires="v">
                <p:oleObj spid="_x0000_s1129"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4827946" y="5774718"/>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7962163" y="3431413"/>
            <a:ext cx="947054" cy="523220"/>
          </a:xfrm>
          <a:prstGeom prst="rect">
            <a:avLst/>
          </a:prstGeom>
          <a:noFill/>
        </p:spPr>
        <p:txBody>
          <a:bodyPr wrap="square" rtlCol="0">
            <a:spAutoFit/>
          </a:bodyPr>
          <a:lstStyle/>
          <a:p>
            <a:r>
              <a:rPr lang="en-US" altLang="zh-TW" sz="2800" dirty="0"/>
              <a:t>“Cat”</a:t>
            </a:r>
            <a:endParaRPr lang="zh-TW" altLang="en-US" sz="2800" dirty="0"/>
          </a:p>
        </p:txBody>
      </p:sp>
      <p:sp>
        <p:nvSpPr>
          <p:cNvPr id="9" name="文字方塊 8"/>
          <p:cNvSpPr txBox="1"/>
          <p:nvPr/>
        </p:nvSpPr>
        <p:spPr>
          <a:xfrm>
            <a:off x="7209758" y="2359341"/>
            <a:ext cx="2298182" cy="523220"/>
          </a:xfrm>
          <a:prstGeom prst="rect">
            <a:avLst/>
          </a:prstGeom>
          <a:noFill/>
        </p:spPr>
        <p:txBody>
          <a:bodyPr wrap="square" rtlCol="0">
            <a:spAutoFit/>
          </a:bodyPr>
          <a:lstStyle/>
          <a:p>
            <a:r>
              <a:rPr lang="en-US" altLang="zh-TW" sz="2800" dirty="0"/>
              <a:t>“How are you”</a:t>
            </a:r>
            <a:endParaRPr lang="zh-TW" altLang="en-US" sz="2800" dirty="0"/>
          </a:p>
        </p:txBody>
      </p:sp>
      <p:sp>
        <p:nvSpPr>
          <p:cNvPr id="10" name="文字方塊 9"/>
          <p:cNvSpPr txBox="1"/>
          <p:nvPr/>
        </p:nvSpPr>
        <p:spPr>
          <a:xfrm>
            <a:off x="8010282" y="4612554"/>
            <a:ext cx="1239914" cy="523220"/>
          </a:xfrm>
          <a:prstGeom prst="rect">
            <a:avLst/>
          </a:prstGeom>
          <a:noFill/>
        </p:spPr>
        <p:txBody>
          <a:bodyPr wrap="square" rtlCol="0">
            <a:spAutoFit/>
          </a:bodyPr>
          <a:lstStyle/>
          <a:p>
            <a:r>
              <a:rPr lang="en-US" altLang="zh-TW" sz="2800" dirty="0"/>
              <a:t>“5-5”</a:t>
            </a:r>
            <a:endParaRPr lang="zh-TW" altLang="en-US" sz="2800" dirty="0"/>
          </a:p>
        </p:txBody>
      </p:sp>
      <p:sp>
        <p:nvSpPr>
          <p:cNvPr id="11" name="文字方塊 10"/>
          <p:cNvSpPr txBox="1"/>
          <p:nvPr/>
        </p:nvSpPr>
        <p:spPr>
          <a:xfrm>
            <a:off x="8775624" y="5793567"/>
            <a:ext cx="1499137" cy="523220"/>
          </a:xfrm>
          <a:prstGeom prst="rect">
            <a:avLst/>
          </a:prstGeom>
          <a:noFill/>
        </p:spPr>
        <p:txBody>
          <a:bodyPr wrap="square" rtlCol="0">
            <a:spAutoFit/>
          </a:bodyPr>
          <a:lstStyle/>
          <a:p>
            <a:r>
              <a:rPr lang="en-US" altLang="zh-TW" sz="2800" dirty="0"/>
              <a:t>“Hello”</a:t>
            </a:r>
            <a:endParaRPr lang="zh-TW" altLang="en-US" sz="2800" dirty="0"/>
          </a:p>
        </p:txBody>
      </p:sp>
      <p:pic>
        <p:nvPicPr>
          <p:cNvPr id="12" name="圖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0744" y="2334055"/>
            <a:ext cx="2921108" cy="516844"/>
          </a:xfrm>
          <a:prstGeom prst="rect">
            <a:avLst/>
          </a:prstGeom>
        </p:spPr>
      </p:pic>
      <p:sp>
        <p:nvSpPr>
          <p:cNvPr id="15" name="矩形 14"/>
          <p:cNvSpPr/>
          <p:nvPr/>
        </p:nvSpPr>
        <p:spPr>
          <a:xfrm>
            <a:off x="5267057" y="5727916"/>
            <a:ext cx="2659840" cy="523220"/>
          </a:xfrm>
          <a:prstGeom prst="rect">
            <a:avLst/>
          </a:prstGeom>
        </p:spPr>
        <p:txBody>
          <a:bodyPr wrap="square">
            <a:spAutoFit/>
          </a:bodyPr>
          <a:lstStyle/>
          <a:p>
            <a:pPr algn="ctr"/>
            <a:r>
              <a:rPr lang="en-US" altLang="zh-TW" sz="2800" dirty="0"/>
              <a:t>“Hi”</a:t>
            </a:r>
            <a:endParaRPr lang="zh-TW" altLang="en-US" sz="2800" dirty="0"/>
          </a:p>
        </p:txBody>
      </p:sp>
      <p:pic>
        <p:nvPicPr>
          <p:cNvPr id="84994" name="Picture 2" descr="http://y2.ifengimg.com/a/2016_11/2c7ef418c72909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5080" y="4495707"/>
            <a:ext cx="1144109" cy="858082"/>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5188865" y="6208922"/>
            <a:ext cx="2773299" cy="461665"/>
          </a:xfrm>
          <a:prstGeom prst="rect">
            <a:avLst/>
          </a:prstGeom>
          <a:noFill/>
        </p:spPr>
        <p:txBody>
          <a:bodyPr wrap="square" rtlCol="0">
            <a:spAutoFit/>
          </a:bodyPr>
          <a:lstStyle/>
          <a:p>
            <a:pPr algn="ctr"/>
            <a:r>
              <a:rPr lang="en-US" altLang="zh-TW" sz="2400" dirty="0"/>
              <a:t>(</a:t>
            </a:r>
            <a:r>
              <a:rPr lang="zh-CN" altLang="en-US" sz="2400" dirty="0"/>
              <a:t>用户说</a:t>
            </a:r>
            <a:r>
              <a:rPr lang="en-US" altLang="zh-TW" sz="2400" dirty="0"/>
              <a:t>)</a:t>
            </a:r>
            <a:endParaRPr lang="zh-TW" altLang="en-US" sz="2400" dirty="0"/>
          </a:p>
        </p:txBody>
      </p:sp>
      <p:sp>
        <p:nvSpPr>
          <p:cNvPr id="19" name="文字方塊 18"/>
          <p:cNvSpPr txBox="1"/>
          <p:nvPr/>
        </p:nvSpPr>
        <p:spPr>
          <a:xfrm>
            <a:off x="8005091" y="6208921"/>
            <a:ext cx="2773299" cy="461665"/>
          </a:xfrm>
          <a:prstGeom prst="rect">
            <a:avLst/>
          </a:prstGeom>
          <a:noFill/>
        </p:spPr>
        <p:txBody>
          <a:bodyPr wrap="square" rtlCol="0">
            <a:spAutoFit/>
          </a:bodyPr>
          <a:lstStyle/>
          <a:p>
            <a:pPr algn="ctr"/>
            <a:r>
              <a:rPr lang="en-US" altLang="zh-TW" sz="2400" dirty="0"/>
              <a:t>(</a:t>
            </a:r>
            <a:r>
              <a:rPr lang="zh-CN" altLang="en-US" sz="2400" dirty="0"/>
              <a:t>系统应答</a:t>
            </a:r>
            <a:r>
              <a:rPr lang="en-US" altLang="zh-TW" sz="2400" dirty="0"/>
              <a:t>)</a:t>
            </a:r>
            <a:endParaRPr lang="zh-TW" altLang="en-US" sz="2400" dirty="0"/>
          </a:p>
        </p:txBody>
      </p:sp>
      <p:pic>
        <p:nvPicPr>
          <p:cNvPr id="20" name="Picture 12" descr="https://encrypted-tbn1.gstatic.com/images?q=tbn:ANd9GcRcwlRKAlSIaCI4W5PRYVbuBQQXifF-56bFqAjh9DMe-_3Lh8_YK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07906" y="3317880"/>
            <a:ext cx="1106043" cy="839637"/>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p:nvSpPr>
        <p:spPr>
          <a:xfrm>
            <a:off x="8794442" y="4874165"/>
            <a:ext cx="1786326" cy="461665"/>
          </a:xfrm>
          <a:prstGeom prst="rect">
            <a:avLst/>
          </a:prstGeom>
          <a:noFill/>
        </p:spPr>
        <p:txBody>
          <a:bodyPr wrap="square" rtlCol="0">
            <a:spAutoFit/>
          </a:bodyPr>
          <a:lstStyle/>
          <a:p>
            <a:pPr algn="ctr"/>
            <a:r>
              <a:rPr lang="en-US" altLang="zh-TW" sz="2400" dirty="0"/>
              <a:t>(</a:t>
            </a:r>
            <a:r>
              <a:rPr lang="zh-CN" altLang="en-US" sz="2400" dirty="0"/>
              <a:t>下一步</a:t>
            </a:r>
            <a:r>
              <a:rPr lang="en-US" altLang="zh-TW" sz="2400" dirty="0"/>
              <a:t>)</a:t>
            </a:r>
            <a:endParaRPr lang="zh-TW" altLang="en-US" sz="2400" dirty="0"/>
          </a:p>
        </p:txBody>
      </p:sp>
    </p:spTree>
    <p:extLst>
      <p:ext uri="{BB962C8B-B14F-4D97-AF65-F5344CB8AC3E}">
        <p14:creationId xmlns:p14="http://schemas.microsoft.com/office/powerpoint/2010/main" val="398181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9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5" grpId="0"/>
      <p:bldP spid="16" grpId="0"/>
      <p:bldP spid="19"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84876-A66B-4A46-840F-34F8E38AE989}"/>
              </a:ext>
            </a:extLst>
          </p:cNvPr>
          <p:cNvSpPr>
            <a:spLocks noGrp="1"/>
          </p:cNvSpPr>
          <p:nvPr>
            <p:ph type="title"/>
          </p:nvPr>
        </p:nvSpPr>
        <p:spPr/>
        <p:txBody>
          <a:bodyPr/>
          <a:lstStyle/>
          <a:p>
            <a:r>
              <a:rPr lang="zh-CN" altLang="en-US" dirty="0"/>
              <a:t>机器学习有哪些有趣的应用？</a:t>
            </a:r>
          </a:p>
        </p:txBody>
      </p:sp>
      <p:sp>
        <p:nvSpPr>
          <p:cNvPr id="3" name="内容占位符 2">
            <a:extLst>
              <a:ext uri="{FF2B5EF4-FFF2-40B4-BE49-F238E27FC236}">
                <a16:creationId xmlns:a16="http://schemas.microsoft.com/office/drawing/2014/main" id="{A257FAD7-F8CD-48E7-94DC-B3216EE16BFF}"/>
              </a:ext>
            </a:extLst>
          </p:cNvPr>
          <p:cNvSpPr>
            <a:spLocks noGrp="1"/>
          </p:cNvSpPr>
          <p:nvPr>
            <p:ph idx="1"/>
          </p:nvPr>
        </p:nvSpPr>
        <p:spPr/>
        <p:txBody>
          <a:bodyPr>
            <a:normAutofit fontScale="85000" lnSpcReduction="20000"/>
          </a:bodyPr>
          <a:lstStyle/>
          <a:p>
            <a:r>
              <a:rPr lang="en-US" altLang="zh-CN" dirty="0">
                <a:hlinkClick r:id="rId2"/>
              </a:rPr>
              <a:t>2015</a:t>
            </a:r>
            <a:r>
              <a:rPr lang="zh-CN" altLang="en-US" dirty="0">
                <a:hlinkClick r:id="rId2"/>
              </a:rPr>
              <a:t>年震惊了我的</a:t>
            </a:r>
            <a:r>
              <a:rPr lang="en-US" altLang="zh-CN" dirty="0">
                <a:hlinkClick r:id="rId2"/>
              </a:rPr>
              <a:t>Google</a:t>
            </a:r>
            <a:r>
              <a:rPr lang="zh-CN" altLang="en-US" dirty="0">
                <a:hlinkClick r:id="rId2"/>
              </a:rPr>
              <a:t>实景翻译</a:t>
            </a:r>
            <a:endParaRPr lang="en-US" altLang="zh-CN" dirty="0"/>
          </a:p>
          <a:p>
            <a:r>
              <a:rPr lang="en-US" altLang="zh-CN" dirty="0">
                <a:hlinkClick r:id="rId3"/>
              </a:rPr>
              <a:t>AlphaGo Zero</a:t>
            </a:r>
            <a:endParaRPr lang="en-US" altLang="zh-CN" dirty="0"/>
          </a:p>
          <a:p>
            <a:r>
              <a:rPr lang="en-US" altLang="zh-CN" dirty="0">
                <a:hlinkClick r:id="rId4"/>
              </a:rPr>
              <a:t>1992</a:t>
            </a:r>
            <a:r>
              <a:rPr lang="zh-CN" altLang="en-US" dirty="0">
                <a:hlinkClick r:id="rId4"/>
              </a:rPr>
              <a:t>无人驾驶</a:t>
            </a:r>
            <a:endParaRPr lang="en-US" altLang="zh-CN" dirty="0"/>
          </a:p>
          <a:p>
            <a:r>
              <a:rPr lang="en-US" altLang="zh-CN" dirty="0" err="1">
                <a:hlinkClick r:id="rId5"/>
              </a:rPr>
              <a:t>Pokemon</a:t>
            </a:r>
            <a:r>
              <a:rPr lang="en-US" altLang="zh-CN" dirty="0">
                <a:hlinkClick r:id="rId5"/>
              </a:rPr>
              <a:t> Go App</a:t>
            </a:r>
            <a:endParaRPr lang="en-US" altLang="zh-CN" dirty="0"/>
          </a:p>
          <a:p>
            <a:r>
              <a:rPr lang="zh-CN" altLang="en-US" dirty="0">
                <a:hlinkClick r:id="rId6"/>
              </a:rPr>
              <a:t>波士顿动力公司</a:t>
            </a:r>
            <a:r>
              <a:rPr lang="zh-CN" altLang="en-US" dirty="0"/>
              <a:t>的</a:t>
            </a:r>
            <a:r>
              <a:rPr lang="zh-CN" altLang="en-US" dirty="0">
                <a:hlinkClick r:id="rId7"/>
              </a:rPr>
              <a:t>机器人</a:t>
            </a:r>
            <a:endParaRPr lang="en-US" altLang="zh-CN" dirty="0"/>
          </a:p>
          <a:p>
            <a:r>
              <a:rPr lang="en-US" altLang="zh-CN" dirty="0">
                <a:hlinkClick r:id="rId8"/>
              </a:rPr>
              <a:t>Festo</a:t>
            </a:r>
            <a:r>
              <a:rPr lang="zh-CN" altLang="en-US" dirty="0">
                <a:hlinkClick r:id="rId8"/>
              </a:rPr>
              <a:t>的仿生机器人</a:t>
            </a:r>
            <a:endParaRPr lang="en-US" altLang="zh-CN" dirty="0"/>
          </a:p>
          <a:p>
            <a:r>
              <a:rPr lang="en-US" altLang="zh-CN" dirty="0">
                <a:hlinkClick r:id="rId9"/>
              </a:rPr>
              <a:t>2011</a:t>
            </a:r>
            <a:r>
              <a:rPr lang="zh-CN" altLang="en-US" dirty="0">
                <a:hlinkClick r:id="rId9"/>
              </a:rPr>
              <a:t>年的</a:t>
            </a:r>
            <a:r>
              <a:rPr lang="en-US" altLang="zh-CN" dirty="0">
                <a:hlinkClick r:id="rId9"/>
              </a:rPr>
              <a:t>Siri</a:t>
            </a:r>
            <a:endParaRPr lang="en-US" altLang="zh-CN" dirty="0"/>
          </a:p>
          <a:p>
            <a:r>
              <a:rPr lang="zh-CN" altLang="en-US" dirty="0">
                <a:hlinkClick r:id="rId10"/>
              </a:rPr>
              <a:t>华为智能工厂</a:t>
            </a:r>
            <a:endParaRPr lang="en-US" altLang="zh-CN" dirty="0"/>
          </a:p>
          <a:p>
            <a:r>
              <a:rPr lang="zh-CN" altLang="en-US" dirty="0">
                <a:hlinkClick r:id="rId11"/>
              </a:rPr>
              <a:t>淘宝微软</a:t>
            </a:r>
            <a:r>
              <a:rPr lang="en-US" altLang="zh-CN" dirty="0">
                <a:hlinkClick r:id="rId11"/>
              </a:rPr>
              <a:t>HoloLens</a:t>
            </a:r>
            <a:r>
              <a:rPr lang="zh-CN" altLang="en-US" dirty="0">
                <a:hlinkClick r:id="rId11"/>
              </a:rPr>
              <a:t>推出</a:t>
            </a:r>
            <a:r>
              <a:rPr lang="en-US" altLang="zh-CN" dirty="0">
                <a:hlinkClick r:id="rId11"/>
              </a:rPr>
              <a:t>MR</a:t>
            </a:r>
            <a:r>
              <a:rPr lang="zh-CN" altLang="en-US" dirty="0">
                <a:hlinkClick r:id="rId11"/>
              </a:rPr>
              <a:t>产品“淘宝买啊”</a:t>
            </a:r>
            <a:endParaRPr lang="en-US" altLang="zh-CN" dirty="0"/>
          </a:p>
          <a:p>
            <a:r>
              <a:rPr lang="zh-CN" altLang="en-US" dirty="0">
                <a:hlinkClick r:id="rId12"/>
              </a:rPr>
              <a:t>最近</a:t>
            </a:r>
            <a:r>
              <a:rPr lang="en-US" altLang="zh-CN" dirty="0" err="1">
                <a:hlinkClick r:id="rId12"/>
              </a:rPr>
              <a:t>OpenAI</a:t>
            </a:r>
            <a:r>
              <a:rPr lang="zh-CN" altLang="en-US" dirty="0">
                <a:hlinkClick r:id="rId12"/>
              </a:rPr>
              <a:t>发布的</a:t>
            </a:r>
            <a:r>
              <a:rPr lang="en-US" altLang="zh-CN" dirty="0">
                <a:hlinkClick r:id="rId12"/>
              </a:rPr>
              <a:t>GPT-3</a:t>
            </a:r>
            <a:r>
              <a:rPr lang="zh-CN" altLang="en-US" dirty="0">
                <a:hlinkClick r:id="rId12"/>
              </a:rPr>
              <a:t>语言模型</a:t>
            </a:r>
            <a:endParaRPr lang="en-US" altLang="zh-CN" dirty="0"/>
          </a:p>
          <a:p>
            <a:r>
              <a:rPr lang="en-US" altLang="zh-CN" dirty="0"/>
              <a:t>…</a:t>
            </a:r>
            <a:endParaRPr lang="zh-CN" altLang="en-US" dirty="0"/>
          </a:p>
        </p:txBody>
      </p:sp>
    </p:spTree>
    <p:extLst>
      <p:ext uri="{BB962C8B-B14F-4D97-AF65-F5344CB8AC3E}">
        <p14:creationId xmlns:p14="http://schemas.microsoft.com/office/powerpoint/2010/main" val="47832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4B823-6F04-449C-BEC6-7A9862E672DA}"/>
              </a:ext>
            </a:extLst>
          </p:cNvPr>
          <p:cNvSpPr>
            <a:spLocks noGrp="1"/>
          </p:cNvSpPr>
          <p:nvPr>
            <p:ph type="title"/>
          </p:nvPr>
        </p:nvSpPr>
        <p:spPr/>
        <p:txBody>
          <a:bodyPr/>
          <a:lstStyle/>
          <a:p>
            <a:r>
              <a:rPr lang="zh-CN" altLang="en-US" dirty="0"/>
              <a:t>开源技术盘点</a:t>
            </a:r>
          </a:p>
        </p:txBody>
      </p:sp>
      <p:sp>
        <p:nvSpPr>
          <p:cNvPr id="3" name="内容占位符 2">
            <a:extLst>
              <a:ext uri="{FF2B5EF4-FFF2-40B4-BE49-F238E27FC236}">
                <a16:creationId xmlns:a16="http://schemas.microsoft.com/office/drawing/2014/main" id="{F28FDBAB-FBA0-4E15-AFDC-AC4C6C080A60}"/>
              </a:ext>
            </a:extLst>
          </p:cNvPr>
          <p:cNvSpPr>
            <a:spLocks noGrp="1"/>
          </p:cNvSpPr>
          <p:nvPr>
            <p:ph idx="1"/>
          </p:nvPr>
        </p:nvSpPr>
        <p:spPr/>
        <p:txBody>
          <a:bodyPr>
            <a:normAutofit fontScale="92500" lnSpcReduction="20000"/>
          </a:bodyPr>
          <a:lstStyle/>
          <a:p>
            <a:r>
              <a:rPr lang="en-US" altLang="zh-CN" dirty="0">
                <a:hlinkClick r:id="rId2"/>
              </a:rPr>
              <a:t>Caffe</a:t>
            </a:r>
            <a:r>
              <a:rPr lang="en-US" altLang="zh-CN" dirty="0"/>
              <a:t> 30.6k</a:t>
            </a:r>
          </a:p>
          <a:p>
            <a:r>
              <a:rPr lang="en-US" altLang="zh-CN" dirty="0">
                <a:hlinkClick r:id="rId3"/>
              </a:rPr>
              <a:t>Theano</a:t>
            </a:r>
            <a:r>
              <a:rPr lang="en-US" altLang="zh-CN" dirty="0"/>
              <a:t> 9.2k</a:t>
            </a:r>
          </a:p>
          <a:p>
            <a:r>
              <a:rPr lang="en-US" altLang="zh-CN" dirty="0">
                <a:hlinkClick r:id="rId4"/>
              </a:rPr>
              <a:t>Facebook </a:t>
            </a:r>
            <a:r>
              <a:rPr lang="en-US" altLang="zh-CN" dirty="0" err="1">
                <a:hlinkClick r:id="rId4"/>
              </a:rPr>
              <a:t>Pytorch</a:t>
            </a:r>
            <a:r>
              <a:rPr lang="en-US" altLang="zh-CN" dirty="0">
                <a:hlinkClick r:id="rId4"/>
              </a:rPr>
              <a:t> </a:t>
            </a:r>
            <a:r>
              <a:rPr lang="en-US" altLang="zh-CN" dirty="0"/>
              <a:t>40.3k</a:t>
            </a:r>
          </a:p>
          <a:p>
            <a:r>
              <a:rPr lang="en-US" altLang="zh-CN" dirty="0">
                <a:hlinkClick r:id="rId5"/>
              </a:rPr>
              <a:t>Google </a:t>
            </a:r>
            <a:r>
              <a:rPr lang="en-US" altLang="zh-CN" dirty="0" err="1">
                <a:hlinkClick r:id="rId5"/>
              </a:rPr>
              <a:t>Tensorflow</a:t>
            </a:r>
            <a:r>
              <a:rPr lang="en-US" altLang="zh-CN" dirty="0"/>
              <a:t> 147k</a:t>
            </a:r>
          </a:p>
          <a:p>
            <a:r>
              <a:rPr lang="en-US" altLang="zh-CN" dirty="0">
                <a:hlinkClick r:id="rId6"/>
              </a:rPr>
              <a:t>Microsoft</a:t>
            </a:r>
            <a:r>
              <a:rPr lang="zh-CN" altLang="en-US" dirty="0">
                <a:hlinkClick r:id="rId6"/>
              </a:rPr>
              <a:t> </a:t>
            </a:r>
            <a:r>
              <a:rPr lang="en-US" altLang="zh-CN" dirty="0">
                <a:hlinkClick r:id="rId6"/>
              </a:rPr>
              <a:t>CNTK</a:t>
            </a:r>
            <a:r>
              <a:rPr lang="en-US" altLang="zh-CN" dirty="0"/>
              <a:t> 16.8k</a:t>
            </a:r>
          </a:p>
          <a:p>
            <a:r>
              <a:rPr lang="en-US" altLang="zh-CN" dirty="0">
                <a:hlinkClick r:id="rId7"/>
              </a:rPr>
              <a:t>Apache </a:t>
            </a:r>
            <a:r>
              <a:rPr lang="en-US" altLang="zh-CN" dirty="0" err="1">
                <a:hlinkClick r:id="rId7"/>
              </a:rPr>
              <a:t>Mxnet</a:t>
            </a:r>
            <a:r>
              <a:rPr lang="en-US" altLang="zh-CN" dirty="0"/>
              <a:t> 18.9k</a:t>
            </a:r>
          </a:p>
          <a:p>
            <a:r>
              <a:rPr lang="en-US" altLang="zh-CN" dirty="0" err="1">
                <a:hlinkClick r:id="rId8"/>
              </a:rPr>
              <a:t>MegEngine</a:t>
            </a:r>
            <a:r>
              <a:rPr lang="en-US" altLang="zh-CN" dirty="0">
                <a:hlinkClick r:id="rId8"/>
              </a:rPr>
              <a:t> </a:t>
            </a:r>
            <a:r>
              <a:rPr lang="zh-CN" altLang="en-US" dirty="0">
                <a:hlinkClick r:id="rId8"/>
              </a:rPr>
              <a:t>天元</a:t>
            </a:r>
            <a:r>
              <a:rPr lang="zh-CN" altLang="en-US" dirty="0"/>
              <a:t> </a:t>
            </a:r>
            <a:r>
              <a:rPr lang="en-US" altLang="zh-CN" dirty="0"/>
              <a:t>2.2k</a:t>
            </a:r>
          </a:p>
          <a:p>
            <a:r>
              <a:rPr lang="en-US" altLang="zh-CN" dirty="0" err="1">
                <a:hlinkClick r:id="rId9"/>
              </a:rPr>
              <a:t>MindSpore</a:t>
            </a:r>
            <a:r>
              <a:rPr lang="en-US" altLang="zh-CN" dirty="0"/>
              <a:t> 1.2k</a:t>
            </a:r>
          </a:p>
          <a:p>
            <a:r>
              <a:rPr lang="en-US" altLang="zh-CN" dirty="0">
                <a:hlinkClick r:id="rId10"/>
              </a:rPr>
              <a:t>Baidu </a:t>
            </a:r>
            <a:r>
              <a:rPr lang="en-US" altLang="zh-CN" dirty="0" err="1">
                <a:hlinkClick r:id="rId10"/>
              </a:rPr>
              <a:t>Paddlepaddle</a:t>
            </a:r>
            <a:r>
              <a:rPr lang="en-US" altLang="zh-CN" dirty="0"/>
              <a:t> 11.9k</a:t>
            </a:r>
          </a:p>
          <a:p>
            <a:r>
              <a:rPr lang="en-US" altLang="zh-CN" dirty="0"/>
              <a:t>…</a:t>
            </a:r>
            <a:endParaRPr lang="zh-CN" altLang="en-US" dirty="0"/>
          </a:p>
        </p:txBody>
      </p:sp>
      <p:sp>
        <p:nvSpPr>
          <p:cNvPr id="6" name="对话气泡: 椭圆形 5">
            <a:extLst>
              <a:ext uri="{FF2B5EF4-FFF2-40B4-BE49-F238E27FC236}">
                <a16:creationId xmlns:a16="http://schemas.microsoft.com/office/drawing/2014/main" id="{443B1C67-EED7-4C13-BF09-C748E97C5529}"/>
              </a:ext>
            </a:extLst>
          </p:cNvPr>
          <p:cNvSpPr/>
          <p:nvPr/>
        </p:nvSpPr>
        <p:spPr>
          <a:xfrm>
            <a:off x="8078680" y="1411550"/>
            <a:ext cx="1491448" cy="923277"/>
          </a:xfrm>
          <a:prstGeom prst="wedgeEllipseCallout">
            <a:avLst>
              <a:gd name="adj1" fmla="val 5953"/>
              <a:gd name="adj2" fmla="val 12019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err="1">
                <a:hlinkClick r:id="rId11"/>
              </a:rPr>
              <a:t>Opencv</a:t>
            </a:r>
            <a:r>
              <a:rPr lang="en-US" altLang="zh-CN" dirty="0"/>
              <a:t> 46.8k</a:t>
            </a:r>
            <a:endParaRPr lang="zh-CN" altLang="en-US" dirty="0"/>
          </a:p>
        </p:txBody>
      </p:sp>
      <p:sp>
        <p:nvSpPr>
          <p:cNvPr id="7" name="对话气泡: 椭圆形 6">
            <a:extLst>
              <a:ext uri="{FF2B5EF4-FFF2-40B4-BE49-F238E27FC236}">
                <a16:creationId xmlns:a16="http://schemas.microsoft.com/office/drawing/2014/main" id="{8E73E48B-5B42-4C42-8FA6-B55C3390975D}"/>
              </a:ext>
            </a:extLst>
          </p:cNvPr>
          <p:cNvSpPr/>
          <p:nvPr/>
        </p:nvSpPr>
        <p:spPr>
          <a:xfrm>
            <a:off x="7910005" y="3381252"/>
            <a:ext cx="1819922" cy="923278"/>
          </a:xfrm>
          <a:prstGeom prst="wedgeEllipseCallout">
            <a:avLst>
              <a:gd name="adj1" fmla="val 5996"/>
              <a:gd name="adj2" fmla="val -9038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hlinkClick r:id="rId12"/>
              </a:rPr>
              <a:t>scikit-learn</a:t>
            </a:r>
            <a:r>
              <a:rPr lang="en-US" altLang="zh-CN"/>
              <a:t> 41.6k</a:t>
            </a:r>
            <a:endParaRPr lang="en-US" altLang="zh-CN" dirty="0"/>
          </a:p>
        </p:txBody>
      </p:sp>
      <p:sp>
        <p:nvSpPr>
          <p:cNvPr id="8" name="对话气泡: 椭圆形 7">
            <a:extLst>
              <a:ext uri="{FF2B5EF4-FFF2-40B4-BE49-F238E27FC236}">
                <a16:creationId xmlns:a16="http://schemas.microsoft.com/office/drawing/2014/main" id="{A51FF5D6-060E-4C44-AAEF-6DA3912D1252}"/>
              </a:ext>
            </a:extLst>
          </p:cNvPr>
          <p:cNvSpPr/>
          <p:nvPr/>
        </p:nvSpPr>
        <p:spPr>
          <a:xfrm>
            <a:off x="9570128" y="2070280"/>
            <a:ext cx="1402672" cy="788330"/>
          </a:xfrm>
          <a:prstGeom prst="wedgeEllipseCallout">
            <a:avLst>
              <a:gd name="adj1" fmla="val -91719"/>
              <a:gd name="adj2" fmla="val 63626"/>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dirty="0" err="1">
                <a:hlinkClick r:id="rId13"/>
              </a:rPr>
              <a:t>Ffmpeg</a:t>
            </a:r>
            <a:endParaRPr lang="en-US" altLang="zh-CN" dirty="0"/>
          </a:p>
          <a:p>
            <a:r>
              <a:rPr lang="en-US" altLang="zh-CN" dirty="0"/>
              <a:t>20.5k</a:t>
            </a:r>
          </a:p>
        </p:txBody>
      </p:sp>
    </p:spTree>
    <p:extLst>
      <p:ext uri="{BB962C8B-B14F-4D97-AF65-F5344CB8AC3E}">
        <p14:creationId xmlns:p14="http://schemas.microsoft.com/office/powerpoint/2010/main" val="2961496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498EDC05-9ABB-4EE0-A814-DEB0A23A89A9}"/>
              </a:ext>
            </a:extLst>
          </p:cNvPr>
          <p:cNvSpPr/>
          <p:nvPr/>
        </p:nvSpPr>
        <p:spPr>
          <a:xfrm>
            <a:off x="1189606" y="4438839"/>
            <a:ext cx="9605639" cy="54153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2007</a:t>
            </a:r>
            <a:r>
              <a:rPr lang="zh-CN" altLang="en-US" dirty="0"/>
              <a:t>年</a:t>
            </a:r>
            <a:r>
              <a:rPr lang="en-US" altLang="zh-CN" dirty="0"/>
              <a:t>					</a:t>
            </a:r>
            <a:r>
              <a:rPr lang="zh-CN" altLang="en-US" dirty="0"/>
              <a:t>  </a:t>
            </a:r>
            <a:r>
              <a:rPr lang="en-US" altLang="zh-CN" dirty="0"/>
              <a:t>2013</a:t>
            </a:r>
            <a:r>
              <a:rPr lang="zh-CN" altLang="en-US" dirty="0"/>
              <a:t>年 </a:t>
            </a:r>
            <a:r>
              <a:rPr lang="en-US" altLang="zh-CN" dirty="0"/>
              <a:t>		</a:t>
            </a:r>
            <a:r>
              <a:rPr lang="zh-CN" altLang="en-US" dirty="0"/>
              <a:t> </a:t>
            </a:r>
            <a:r>
              <a:rPr lang="en-US" altLang="zh-CN" dirty="0"/>
              <a:t>2015</a:t>
            </a:r>
            <a:r>
              <a:rPr lang="zh-CN" altLang="en-US" dirty="0"/>
              <a:t>年        </a:t>
            </a:r>
            <a:r>
              <a:rPr lang="en-US" altLang="zh-CN" dirty="0"/>
              <a:t>2016</a:t>
            </a:r>
            <a:r>
              <a:rPr lang="zh-CN" altLang="en-US" dirty="0"/>
              <a:t>年</a:t>
            </a:r>
          </a:p>
        </p:txBody>
      </p:sp>
      <p:sp>
        <p:nvSpPr>
          <p:cNvPr id="7" name="对话气泡: 圆角矩形 6">
            <a:extLst>
              <a:ext uri="{FF2B5EF4-FFF2-40B4-BE49-F238E27FC236}">
                <a16:creationId xmlns:a16="http://schemas.microsoft.com/office/drawing/2014/main" id="{57B07CC2-5901-4770-BC88-FCFE34626790}"/>
              </a:ext>
            </a:extLst>
          </p:cNvPr>
          <p:cNvSpPr/>
          <p:nvPr/>
        </p:nvSpPr>
        <p:spPr>
          <a:xfrm>
            <a:off x="1580224" y="3719363"/>
            <a:ext cx="1198485" cy="612648"/>
          </a:xfrm>
          <a:prstGeom prst="wedgeRoundRectCallou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Theano</a:t>
            </a:r>
            <a:endParaRPr lang="zh-CN" altLang="en-US" dirty="0"/>
          </a:p>
        </p:txBody>
      </p:sp>
      <p:sp>
        <p:nvSpPr>
          <p:cNvPr id="8" name="对话气泡: 圆角矩形 7">
            <a:extLst>
              <a:ext uri="{FF2B5EF4-FFF2-40B4-BE49-F238E27FC236}">
                <a16:creationId xmlns:a16="http://schemas.microsoft.com/office/drawing/2014/main" id="{E3315248-BE03-4933-981F-39053B5F83E4}"/>
              </a:ext>
            </a:extLst>
          </p:cNvPr>
          <p:cNvSpPr/>
          <p:nvPr/>
        </p:nvSpPr>
        <p:spPr>
          <a:xfrm>
            <a:off x="4101483" y="3169332"/>
            <a:ext cx="2565646" cy="792139"/>
          </a:xfrm>
          <a:prstGeom prst="wedgeRoundRectCallout">
            <a:avLst>
              <a:gd name="adj1" fmla="val 46598"/>
              <a:gd name="adj2" fmla="val 101470"/>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TensorFlow</a:t>
            </a:r>
            <a:r>
              <a:rPr lang="zh-CN" altLang="en-US" dirty="0"/>
              <a:t>之前最流行</a:t>
            </a:r>
            <a:endParaRPr lang="en-US" altLang="zh-CN" dirty="0"/>
          </a:p>
          <a:p>
            <a:pPr algn="ctr"/>
            <a:r>
              <a:rPr lang="en-US" altLang="zh-CN" dirty="0"/>
              <a:t>Caffe</a:t>
            </a:r>
            <a:endParaRPr lang="zh-CN" altLang="en-US" dirty="0"/>
          </a:p>
        </p:txBody>
      </p:sp>
      <p:sp>
        <p:nvSpPr>
          <p:cNvPr id="9" name="对话气泡: 圆角矩形 8">
            <a:extLst>
              <a:ext uri="{FF2B5EF4-FFF2-40B4-BE49-F238E27FC236}">
                <a16:creationId xmlns:a16="http://schemas.microsoft.com/office/drawing/2014/main" id="{117727D4-4156-4455-A611-61A925C7880B}"/>
              </a:ext>
            </a:extLst>
          </p:cNvPr>
          <p:cNvSpPr/>
          <p:nvPr/>
        </p:nvSpPr>
        <p:spPr>
          <a:xfrm rot="21300963">
            <a:off x="6933459" y="5444826"/>
            <a:ext cx="1501806" cy="933427"/>
          </a:xfrm>
          <a:prstGeom prst="wedgeRoundRectCallout">
            <a:avLst>
              <a:gd name="adj1" fmla="val 53419"/>
              <a:gd name="adj2" fmla="val -9224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轻量化小范围流行</a:t>
            </a:r>
            <a:r>
              <a:rPr lang="en-US" altLang="zh-CN" dirty="0" err="1"/>
              <a:t>Mxnet</a:t>
            </a:r>
            <a:endParaRPr lang="zh-CN" altLang="en-US" dirty="0"/>
          </a:p>
        </p:txBody>
      </p:sp>
      <p:sp>
        <p:nvSpPr>
          <p:cNvPr id="10" name="对话气泡: 圆角矩形 9">
            <a:extLst>
              <a:ext uri="{FF2B5EF4-FFF2-40B4-BE49-F238E27FC236}">
                <a16:creationId xmlns:a16="http://schemas.microsoft.com/office/drawing/2014/main" id="{422C5970-F83B-41DD-86A8-254C86509BEC}"/>
              </a:ext>
            </a:extLst>
          </p:cNvPr>
          <p:cNvSpPr/>
          <p:nvPr/>
        </p:nvSpPr>
        <p:spPr>
          <a:xfrm>
            <a:off x="7190910" y="2805557"/>
            <a:ext cx="2001917" cy="933427"/>
          </a:xfrm>
          <a:prstGeom prst="wedgeRoundRectCallout">
            <a:avLst>
              <a:gd name="adj1" fmla="val 9322"/>
              <a:gd name="adj2" fmla="val 116712"/>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a:t>完备性</a:t>
            </a:r>
            <a:endParaRPr lang="en-US" altLang="zh-CN" dirty="0"/>
          </a:p>
          <a:p>
            <a:pPr algn="ctr"/>
            <a:r>
              <a:rPr lang="en-US" altLang="zh-CN" dirty="0"/>
              <a:t>(</a:t>
            </a:r>
            <a:r>
              <a:rPr lang="zh-CN" altLang="en-US" dirty="0"/>
              <a:t>工业界</a:t>
            </a:r>
            <a:r>
              <a:rPr lang="en-US" altLang="zh-CN" dirty="0"/>
              <a:t>)</a:t>
            </a:r>
            <a:r>
              <a:rPr lang="zh-CN" altLang="en-US" dirty="0"/>
              <a:t>最流行</a:t>
            </a:r>
            <a:endParaRPr lang="en-US" altLang="zh-CN" dirty="0"/>
          </a:p>
          <a:p>
            <a:pPr algn="ctr"/>
            <a:r>
              <a:rPr lang="en-US" altLang="zh-CN" dirty="0"/>
              <a:t>TensorFlow</a:t>
            </a:r>
            <a:endParaRPr lang="zh-CN" altLang="en-US" dirty="0"/>
          </a:p>
        </p:txBody>
      </p:sp>
      <p:sp>
        <p:nvSpPr>
          <p:cNvPr id="11" name="对话气泡: 圆角矩形 10">
            <a:extLst>
              <a:ext uri="{FF2B5EF4-FFF2-40B4-BE49-F238E27FC236}">
                <a16:creationId xmlns:a16="http://schemas.microsoft.com/office/drawing/2014/main" id="{5EFF32F6-A804-4A53-8984-8982EBDA58C4}"/>
              </a:ext>
            </a:extLst>
          </p:cNvPr>
          <p:cNvSpPr/>
          <p:nvPr/>
        </p:nvSpPr>
        <p:spPr>
          <a:xfrm>
            <a:off x="9495037" y="2888054"/>
            <a:ext cx="1735213" cy="933427"/>
          </a:xfrm>
          <a:prstGeom prst="wedgeRoundRectCallout">
            <a:avLst>
              <a:gd name="adj1" fmla="val -30554"/>
              <a:gd name="adj2" fmla="val 111956"/>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a:t>易用性</a:t>
            </a:r>
            <a:endParaRPr lang="en-US" altLang="zh-CN" dirty="0"/>
          </a:p>
          <a:p>
            <a:pPr algn="ctr"/>
            <a:r>
              <a:rPr lang="zh-CN" altLang="en-US" dirty="0"/>
              <a:t>学术界最流行</a:t>
            </a:r>
            <a:endParaRPr lang="en-US" altLang="zh-CN" dirty="0"/>
          </a:p>
          <a:p>
            <a:pPr algn="ctr"/>
            <a:r>
              <a:rPr lang="en-US" altLang="zh-CN" dirty="0" err="1"/>
              <a:t>Pytorch</a:t>
            </a:r>
            <a:endParaRPr lang="zh-CN" altLang="en-US" dirty="0"/>
          </a:p>
        </p:txBody>
      </p:sp>
      <p:sp>
        <p:nvSpPr>
          <p:cNvPr id="12" name="对话气泡: 圆角矩形 11">
            <a:extLst>
              <a:ext uri="{FF2B5EF4-FFF2-40B4-BE49-F238E27FC236}">
                <a16:creationId xmlns:a16="http://schemas.microsoft.com/office/drawing/2014/main" id="{ADAB76F9-67DF-4334-94C6-E38AA4926452}"/>
              </a:ext>
            </a:extLst>
          </p:cNvPr>
          <p:cNvSpPr/>
          <p:nvPr/>
        </p:nvSpPr>
        <p:spPr>
          <a:xfrm rot="433435">
            <a:off x="8522103" y="5104848"/>
            <a:ext cx="942545" cy="542823"/>
          </a:xfrm>
          <a:prstGeom prst="wedgeRoundRectCallout">
            <a:avLst>
              <a:gd name="adj1" fmla="val 53212"/>
              <a:gd name="adj2" fmla="val -110086"/>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Paddle</a:t>
            </a:r>
            <a:endParaRPr lang="zh-CN" altLang="en-US" dirty="0"/>
          </a:p>
        </p:txBody>
      </p:sp>
      <p:pic>
        <p:nvPicPr>
          <p:cNvPr id="20" name="图片 19">
            <a:extLst>
              <a:ext uri="{FF2B5EF4-FFF2-40B4-BE49-F238E27FC236}">
                <a16:creationId xmlns:a16="http://schemas.microsoft.com/office/drawing/2014/main" id="{CE013ED7-0C12-4654-A733-46F4B207FA41}"/>
              </a:ext>
            </a:extLst>
          </p:cNvPr>
          <p:cNvPicPr>
            <a:picLocks noChangeAspect="1"/>
          </p:cNvPicPr>
          <p:nvPr/>
        </p:nvPicPr>
        <p:blipFill>
          <a:blip r:embed="rId2"/>
          <a:stretch>
            <a:fillRect/>
          </a:stretch>
        </p:blipFill>
        <p:spPr>
          <a:xfrm>
            <a:off x="423138" y="2046"/>
            <a:ext cx="10600000" cy="2485714"/>
          </a:xfrm>
          <a:prstGeom prst="rect">
            <a:avLst/>
          </a:prstGeom>
        </p:spPr>
      </p:pic>
      <p:pic>
        <p:nvPicPr>
          <p:cNvPr id="22" name="图片 21">
            <a:extLst>
              <a:ext uri="{FF2B5EF4-FFF2-40B4-BE49-F238E27FC236}">
                <a16:creationId xmlns:a16="http://schemas.microsoft.com/office/drawing/2014/main" id="{1CE24828-DA78-4D14-887C-90D3374A4BC6}"/>
              </a:ext>
            </a:extLst>
          </p:cNvPr>
          <p:cNvPicPr>
            <a:picLocks noChangeAspect="1"/>
          </p:cNvPicPr>
          <p:nvPr/>
        </p:nvPicPr>
        <p:blipFill>
          <a:blip r:embed="rId3"/>
          <a:stretch>
            <a:fillRect/>
          </a:stretch>
        </p:blipFill>
        <p:spPr>
          <a:xfrm>
            <a:off x="64423" y="5648545"/>
            <a:ext cx="2714286" cy="1200000"/>
          </a:xfrm>
          <a:prstGeom prst="rect">
            <a:avLst/>
          </a:prstGeom>
        </p:spPr>
      </p:pic>
      <p:pic>
        <p:nvPicPr>
          <p:cNvPr id="24" name="图片 23">
            <a:extLst>
              <a:ext uri="{FF2B5EF4-FFF2-40B4-BE49-F238E27FC236}">
                <a16:creationId xmlns:a16="http://schemas.microsoft.com/office/drawing/2014/main" id="{A7CEA781-B34C-476F-BD4D-3F7BAF66469D}"/>
              </a:ext>
            </a:extLst>
          </p:cNvPr>
          <p:cNvPicPr>
            <a:picLocks noChangeAspect="1"/>
          </p:cNvPicPr>
          <p:nvPr/>
        </p:nvPicPr>
        <p:blipFill>
          <a:blip r:embed="rId4"/>
          <a:stretch>
            <a:fillRect/>
          </a:stretch>
        </p:blipFill>
        <p:spPr>
          <a:xfrm>
            <a:off x="2797450" y="5586557"/>
            <a:ext cx="2685714" cy="1180952"/>
          </a:xfrm>
          <a:prstGeom prst="rect">
            <a:avLst/>
          </a:prstGeom>
        </p:spPr>
      </p:pic>
      <p:pic>
        <p:nvPicPr>
          <p:cNvPr id="26" name="图片 25">
            <a:extLst>
              <a:ext uri="{FF2B5EF4-FFF2-40B4-BE49-F238E27FC236}">
                <a16:creationId xmlns:a16="http://schemas.microsoft.com/office/drawing/2014/main" id="{045E0820-28F8-4452-84F5-C7579126CE2F}"/>
              </a:ext>
            </a:extLst>
          </p:cNvPr>
          <p:cNvPicPr>
            <a:picLocks noChangeAspect="1"/>
          </p:cNvPicPr>
          <p:nvPr/>
        </p:nvPicPr>
        <p:blipFill>
          <a:blip r:embed="rId5"/>
          <a:stretch>
            <a:fillRect/>
          </a:stretch>
        </p:blipFill>
        <p:spPr>
          <a:xfrm>
            <a:off x="92994" y="2499618"/>
            <a:ext cx="2657143" cy="1152381"/>
          </a:xfrm>
          <a:prstGeom prst="rect">
            <a:avLst/>
          </a:prstGeom>
        </p:spPr>
      </p:pic>
      <p:pic>
        <p:nvPicPr>
          <p:cNvPr id="28" name="图片 27">
            <a:extLst>
              <a:ext uri="{FF2B5EF4-FFF2-40B4-BE49-F238E27FC236}">
                <a16:creationId xmlns:a16="http://schemas.microsoft.com/office/drawing/2014/main" id="{7B39E5A0-8A1D-425C-921A-1D99211DA882}"/>
              </a:ext>
            </a:extLst>
          </p:cNvPr>
          <p:cNvPicPr>
            <a:picLocks noChangeAspect="1"/>
          </p:cNvPicPr>
          <p:nvPr/>
        </p:nvPicPr>
        <p:blipFill>
          <a:blip r:embed="rId6"/>
          <a:stretch>
            <a:fillRect/>
          </a:stretch>
        </p:blipFill>
        <p:spPr>
          <a:xfrm>
            <a:off x="9394550" y="5705688"/>
            <a:ext cx="2695238" cy="1142857"/>
          </a:xfrm>
          <a:prstGeom prst="rect">
            <a:avLst/>
          </a:prstGeom>
        </p:spPr>
      </p:pic>
    </p:spTree>
    <p:extLst>
      <p:ext uri="{BB962C8B-B14F-4D97-AF65-F5344CB8AC3E}">
        <p14:creationId xmlns:p14="http://schemas.microsoft.com/office/powerpoint/2010/main" val="3916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5DF45-0B4D-4987-8A60-219244F1E9D3}"/>
              </a:ext>
            </a:extLst>
          </p:cNvPr>
          <p:cNvSpPr>
            <a:spLocks noGrp="1"/>
          </p:cNvSpPr>
          <p:nvPr>
            <p:ph type="title"/>
          </p:nvPr>
        </p:nvSpPr>
        <p:spPr/>
        <p:txBody>
          <a:bodyPr/>
          <a:lstStyle/>
          <a:p>
            <a:r>
              <a:rPr lang="en-US" altLang="zh-CN" dirty="0"/>
              <a:t>CV- </a:t>
            </a:r>
            <a:r>
              <a:rPr lang="zh-CN" altLang="en-US" dirty="0"/>
              <a:t>计算机视觉</a:t>
            </a:r>
          </a:p>
        </p:txBody>
      </p:sp>
      <p:sp>
        <p:nvSpPr>
          <p:cNvPr id="3" name="内容占位符 2">
            <a:extLst>
              <a:ext uri="{FF2B5EF4-FFF2-40B4-BE49-F238E27FC236}">
                <a16:creationId xmlns:a16="http://schemas.microsoft.com/office/drawing/2014/main" id="{DBF64F95-DB5C-491F-97EE-DF0067DB3E51}"/>
              </a:ext>
            </a:extLst>
          </p:cNvPr>
          <p:cNvSpPr>
            <a:spLocks noGrp="1"/>
          </p:cNvSpPr>
          <p:nvPr>
            <p:ph idx="1"/>
          </p:nvPr>
        </p:nvSpPr>
        <p:spPr/>
        <p:txBody>
          <a:bodyPr/>
          <a:lstStyle/>
          <a:p>
            <a:r>
              <a:rPr lang="zh-CN" altLang="en-US" dirty="0"/>
              <a:t>对象检查</a:t>
            </a:r>
            <a:endParaRPr lang="en-US" altLang="zh-CN" dirty="0"/>
          </a:p>
          <a:p>
            <a:r>
              <a:rPr lang="zh-CN" altLang="en-US" dirty="0"/>
              <a:t>目标跟踪</a:t>
            </a:r>
            <a:endParaRPr lang="en-US" altLang="zh-CN" dirty="0"/>
          </a:p>
          <a:p>
            <a:r>
              <a:rPr lang="zh-CN" altLang="en-US" dirty="0"/>
              <a:t>自动驾驶</a:t>
            </a:r>
          </a:p>
          <a:p>
            <a:pPr lvl="1"/>
            <a:r>
              <a:rPr lang="en-US" altLang="zh-CN" dirty="0"/>
              <a:t>Uber</a:t>
            </a:r>
          </a:p>
          <a:p>
            <a:pPr lvl="1"/>
            <a:r>
              <a:rPr lang="en-US" altLang="zh-CN" dirty="0"/>
              <a:t>Waymo</a:t>
            </a:r>
          </a:p>
          <a:p>
            <a:pPr lvl="1"/>
            <a:r>
              <a:rPr lang="en-US" altLang="zh-CN" dirty="0" err="1"/>
              <a:t>MobilEye</a:t>
            </a:r>
            <a:endParaRPr lang="en-US" altLang="zh-CN" dirty="0"/>
          </a:p>
          <a:p>
            <a:pPr lvl="1"/>
            <a:r>
              <a:rPr lang="en-US" altLang="zh-CN" dirty="0">
                <a:hlinkClick r:id="rId2"/>
              </a:rPr>
              <a:t>NVIDIA</a:t>
            </a:r>
            <a:endParaRPr lang="en-US" altLang="zh-CN" dirty="0"/>
          </a:p>
          <a:p>
            <a:pPr lvl="1"/>
            <a:r>
              <a:rPr lang="en-US" altLang="zh-CN" dirty="0" err="1"/>
              <a:t>Tsla</a:t>
            </a:r>
            <a:endParaRPr lang="en-US" altLang="zh-CN" dirty="0"/>
          </a:p>
          <a:p>
            <a:pPr lvl="1"/>
            <a:r>
              <a:rPr lang="zh-CN" altLang="en-US" dirty="0">
                <a:hlinkClick r:id="rId3"/>
              </a:rPr>
              <a:t>百度阿波罗</a:t>
            </a:r>
            <a:endParaRPr lang="en-US" altLang="zh-CN" dirty="0"/>
          </a:p>
          <a:p>
            <a:pPr lvl="1"/>
            <a:r>
              <a:rPr lang="en-US" altLang="zh-CN" dirty="0"/>
              <a:t>…</a:t>
            </a:r>
          </a:p>
          <a:p>
            <a:endParaRPr lang="zh-CN" altLang="en-US" dirty="0"/>
          </a:p>
        </p:txBody>
      </p:sp>
      <p:sp>
        <p:nvSpPr>
          <p:cNvPr id="4" name="对话气泡: 圆角矩形 3">
            <a:extLst>
              <a:ext uri="{FF2B5EF4-FFF2-40B4-BE49-F238E27FC236}">
                <a16:creationId xmlns:a16="http://schemas.microsoft.com/office/drawing/2014/main" id="{721DA1C0-92C4-4B50-B82E-5D85A5860A72}"/>
              </a:ext>
            </a:extLst>
          </p:cNvPr>
          <p:cNvSpPr/>
          <p:nvPr/>
        </p:nvSpPr>
        <p:spPr>
          <a:xfrm>
            <a:off x="3057615" y="1537101"/>
            <a:ext cx="2974019" cy="577048"/>
          </a:xfrm>
          <a:prstGeom prst="wedgeRoundRectCallout">
            <a:avLst>
              <a:gd name="adj1" fmla="val -53072"/>
              <a:gd name="adj2" fmla="val -101952"/>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教他认识他看到的一切</a:t>
            </a:r>
          </a:p>
        </p:txBody>
      </p:sp>
      <p:pic>
        <p:nvPicPr>
          <p:cNvPr id="6" name="图片 5">
            <a:extLst>
              <a:ext uri="{FF2B5EF4-FFF2-40B4-BE49-F238E27FC236}">
                <a16:creationId xmlns:a16="http://schemas.microsoft.com/office/drawing/2014/main" id="{9DB43778-7D1E-4F1A-8275-89BABE74AC8E}"/>
              </a:ext>
            </a:extLst>
          </p:cNvPr>
          <p:cNvPicPr>
            <a:picLocks noChangeAspect="1"/>
          </p:cNvPicPr>
          <p:nvPr/>
        </p:nvPicPr>
        <p:blipFill>
          <a:blip r:embed="rId4"/>
          <a:stretch>
            <a:fillRect/>
          </a:stretch>
        </p:blipFill>
        <p:spPr>
          <a:xfrm>
            <a:off x="6925267" y="2276090"/>
            <a:ext cx="4733333" cy="3333333"/>
          </a:xfrm>
          <a:prstGeom prst="rect">
            <a:avLst/>
          </a:prstGeom>
        </p:spPr>
      </p:pic>
      <p:pic>
        <p:nvPicPr>
          <p:cNvPr id="10" name="图片 9">
            <a:extLst>
              <a:ext uri="{FF2B5EF4-FFF2-40B4-BE49-F238E27FC236}">
                <a16:creationId xmlns:a16="http://schemas.microsoft.com/office/drawing/2014/main" id="{32CD2838-9B0E-4E9D-82DC-5C84FD40E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7615" y="2471737"/>
            <a:ext cx="3810000" cy="1914525"/>
          </a:xfrm>
          <a:prstGeom prst="rect">
            <a:avLst/>
          </a:prstGeom>
        </p:spPr>
      </p:pic>
      <p:pic>
        <p:nvPicPr>
          <p:cNvPr id="7" name="图片 6">
            <a:extLst>
              <a:ext uri="{FF2B5EF4-FFF2-40B4-BE49-F238E27FC236}">
                <a16:creationId xmlns:a16="http://schemas.microsoft.com/office/drawing/2014/main" id="{7B4F813C-3FC5-4C09-AC8F-96DF33117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5267" y="0"/>
            <a:ext cx="5425759" cy="6869421"/>
          </a:xfrm>
          <a:prstGeom prst="rect">
            <a:avLst/>
          </a:prstGeom>
        </p:spPr>
      </p:pic>
      <p:pic>
        <p:nvPicPr>
          <p:cNvPr id="8" name="图片 7">
            <a:extLst>
              <a:ext uri="{FF2B5EF4-FFF2-40B4-BE49-F238E27FC236}">
                <a16:creationId xmlns:a16="http://schemas.microsoft.com/office/drawing/2014/main" id="{51A35BD0-085F-4615-A3F3-DC792E4EEE6B}"/>
              </a:ext>
            </a:extLst>
          </p:cNvPr>
          <p:cNvPicPr>
            <a:picLocks noChangeAspect="1"/>
          </p:cNvPicPr>
          <p:nvPr/>
        </p:nvPicPr>
        <p:blipFill>
          <a:blip r:embed="rId7"/>
          <a:stretch>
            <a:fillRect/>
          </a:stretch>
        </p:blipFill>
        <p:spPr>
          <a:xfrm>
            <a:off x="0" y="1513215"/>
            <a:ext cx="7685714" cy="5247619"/>
          </a:xfrm>
          <a:prstGeom prst="rect">
            <a:avLst/>
          </a:prstGeom>
        </p:spPr>
      </p:pic>
      <p:pic>
        <p:nvPicPr>
          <p:cNvPr id="9" name="图片 8">
            <a:extLst>
              <a:ext uri="{FF2B5EF4-FFF2-40B4-BE49-F238E27FC236}">
                <a16:creationId xmlns:a16="http://schemas.microsoft.com/office/drawing/2014/main" id="{DC29F295-4F33-477A-B9A4-D25A9B8EF1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41" y="3023695"/>
            <a:ext cx="4752975" cy="2686050"/>
          </a:xfrm>
          <a:prstGeom prst="rect">
            <a:avLst/>
          </a:prstGeom>
        </p:spPr>
      </p:pic>
    </p:spTree>
    <p:extLst>
      <p:ext uri="{BB962C8B-B14F-4D97-AF65-F5344CB8AC3E}">
        <p14:creationId xmlns:p14="http://schemas.microsoft.com/office/powerpoint/2010/main" val="282979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59F02-7F1D-4B05-AED8-56A20C890EB2}"/>
              </a:ext>
            </a:extLst>
          </p:cNvPr>
          <p:cNvSpPr>
            <a:spLocks noGrp="1"/>
          </p:cNvSpPr>
          <p:nvPr>
            <p:ph type="title"/>
          </p:nvPr>
        </p:nvSpPr>
        <p:spPr/>
        <p:txBody>
          <a:bodyPr/>
          <a:lstStyle/>
          <a:p>
            <a:r>
              <a:rPr lang="en-US" altLang="zh-CN" dirty="0"/>
              <a:t>NLP - </a:t>
            </a:r>
            <a:r>
              <a:rPr lang="zh-CN" altLang="en-US" dirty="0"/>
              <a:t>自然语言处理</a:t>
            </a:r>
          </a:p>
        </p:txBody>
      </p:sp>
      <p:sp>
        <p:nvSpPr>
          <p:cNvPr id="3" name="内容占位符 2">
            <a:extLst>
              <a:ext uri="{FF2B5EF4-FFF2-40B4-BE49-F238E27FC236}">
                <a16:creationId xmlns:a16="http://schemas.microsoft.com/office/drawing/2014/main" id="{69BC983A-C918-4282-9771-978255F7D627}"/>
              </a:ext>
            </a:extLst>
          </p:cNvPr>
          <p:cNvSpPr>
            <a:spLocks noGrp="1"/>
          </p:cNvSpPr>
          <p:nvPr>
            <p:ph idx="1"/>
          </p:nvPr>
        </p:nvSpPr>
        <p:spPr/>
        <p:txBody>
          <a:bodyPr/>
          <a:lstStyle/>
          <a:p>
            <a:pPr marL="0" indent="0">
              <a:buNone/>
            </a:pPr>
            <a:r>
              <a:rPr lang="en-US" altLang="zh-CN" dirty="0"/>
              <a:t>NLP</a:t>
            </a:r>
            <a:r>
              <a:rPr lang="zh-CN" altLang="en-US" dirty="0"/>
              <a:t>是关于人类行为和沟通程序的一套详细可行的模式：发现人类思想、情绪和行为背后的规律，并将其归结为一套可复制可模仿的程式。</a:t>
            </a:r>
            <a:endParaRPr lang="en-US" altLang="zh-CN" dirty="0"/>
          </a:p>
          <a:p>
            <a:r>
              <a:rPr lang="en-US" altLang="zh-CN" dirty="0"/>
              <a:t>Speech</a:t>
            </a:r>
          </a:p>
          <a:p>
            <a:pPr lvl="1"/>
            <a:r>
              <a:rPr lang="zh-CN" altLang="en-US" dirty="0"/>
              <a:t>语音识别</a:t>
            </a:r>
            <a:endParaRPr lang="en-US" altLang="zh-CN" dirty="0"/>
          </a:p>
          <a:p>
            <a:pPr lvl="1"/>
            <a:r>
              <a:rPr lang="zh-CN" altLang="en-US" dirty="0"/>
              <a:t>鸡尾酒会</a:t>
            </a:r>
            <a:endParaRPr lang="en-US" altLang="zh-CN" dirty="0"/>
          </a:p>
          <a:p>
            <a:pPr lvl="1"/>
            <a:endParaRPr lang="en-US" altLang="zh-CN" dirty="0"/>
          </a:p>
          <a:p>
            <a:r>
              <a:rPr lang="en-US" altLang="zh-CN" dirty="0"/>
              <a:t>Text</a:t>
            </a:r>
          </a:p>
          <a:p>
            <a:pPr lvl="1"/>
            <a:r>
              <a:rPr lang="en-US" altLang="zh-CN" dirty="0"/>
              <a:t>Word2vec</a:t>
            </a:r>
          </a:p>
          <a:p>
            <a:pPr lvl="1"/>
            <a:r>
              <a:rPr lang="zh-CN" altLang="en-US" dirty="0"/>
              <a:t>知识图谱</a:t>
            </a:r>
          </a:p>
        </p:txBody>
      </p:sp>
      <p:pic>
        <p:nvPicPr>
          <p:cNvPr id="4" name="A2_0">
            <a:hlinkClick r:id="" action="ppaction://media"/>
            <a:extLst>
              <a:ext uri="{FF2B5EF4-FFF2-40B4-BE49-F238E27FC236}">
                <a16:creationId xmlns:a16="http://schemas.microsoft.com/office/drawing/2014/main" id="{397AB386-A1FF-4B0D-8ADC-479EF21E0D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50620" y="3429000"/>
            <a:ext cx="423015" cy="423015"/>
          </a:xfrm>
          <a:prstGeom prst="rect">
            <a:avLst/>
          </a:prstGeom>
        </p:spPr>
      </p:pic>
      <p:sp>
        <p:nvSpPr>
          <p:cNvPr id="5" name="矩形 4">
            <a:extLst>
              <a:ext uri="{FF2B5EF4-FFF2-40B4-BE49-F238E27FC236}">
                <a16:creationId xmlns:a16="http://schemas.microsoft.com/office/drawing/2014/main" id="{40387BCD-DA82-4517-9392-69821999CE60}"/>
              </a:ext>
            </a:extLst>
          </p:cNvPr>
          <p:cNvSpPr/>
          <p:nvPr/>
        </p:nvSpPr>
        <p:spPr>
          <a:xfrm>
            <a:off x="3084313" y="2848546"/>
            <a:ext cx="8473890" cy="923330"/>
          </a:xfrm>
          <a:prstGeom prst="rect">
            <a:avLst/>
          </a:prstGeom>
        </p:spPr>
        <p:txBody>
          <a:bodyPr wrap="square">
            <a:spAutoFit/>
          </a:bodyPr>
          <a:lstStyle/>
          <a:p>
            <a:r>
              <a:rPr lang="zh-CN" altLang="en-US" dirty="0"/>
              <a:t>绿 是 阳春 烟 景 大块 文章 的 底色 四月 的 林 峦 更是 绿 得 鲜活 秀媚 诗意 盎然</a:t>
            </a:r>
            <a:endParaRPr lang="en-US" altLang="zh-CN" dirty="0"/>
          </a:p>
          <a:p>
            <a:r>
              <a:rPr lang="zh-CN" altLang="en-US" dirty="0"/>
              <a:t>lv4 shi4 yang2 chun1 yan1 jing3 da4 kuai4 wen2 zhang1 de5 di3 se4 si4 yue4 de5 lin2 luan2 geng4 shi4 lv4 de5 xian1 huo2 xiu4 mei4 shi1 yi4 ang4 ran2</a:t>
            </a:r>
          </a:p>
        </p:txBody>
      </p:sp>
      <p:pic>
        <p:nvPicPr>
          <p:cNvPr id="6" name="cocktail-party-effect">
            <a:hlinkClick r:id="" action="ppaction://media"/>
            <a:extLst>
              <a:ext uri="{FF2B5EF4-FFF2-40B4-BE49-F238E27FC236}">
                <a16:creationId xmlns:a16="http://schemas.microsoft.com/office/drawing/2014/main" id="{3686097A-5D30-464F-ACB7-B66EA93C43E0}"/>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2755897" y="4001294"/>
            <a:ext cx="423015" cy="423015"/>
          </a:xfrm>
          <a:prstGeom prst="rect">
            <a:avLst/>
          </a:prstGeom>
        </p:spPr>
      </p:pic>
      <p:sp>
        <p:nvSpPr>
          <p:cNvPr id="7" name="对话气泡: 圆角矩形 6">
            <a:extLst>
              <a:ext uri="{FF2B5EF4-FFF2-40B4-BE49-F238E27FC236}">
                <a16:creationId xmlns:a16="http://schemas.microsoft.com/office/drawing/2014/main" id="{A69A58A7-5912-4EC7-B29A-65DD647C8F84}"/>
              </a:ext>
            </a:extLst>
          </p:cNvPr>
          <p:cNvSpPr/>
          <p:nvPr/>
        </p:nvSpPr>
        <p:spPr>
          <a:xfrm>
            <a:off x="7368467" y="264687"/>
            <a:ext cx="3320248" cy="612648"/>
          </a:xfrm>
          <a:prstGeom prst="wedgeRoundRectCallout">
            <a:avLst>
              <a:gd name="adj1" fmla="val -98836"/>
              <a:gd name="adj2" fmla="val 108870"/>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r>
              <a:rPr lang="zh-CN" altLang="en-US" dirty="0"/>
              <a:t>教他更好理解我们的意思</a:t>
            </a:r>
          </a:p>
        </p:txBody>
      </p:sp>
      <p:pic>
        <p:nvPicPr>
          <p:cNvPr id="11" name="图片 10">
            <a:extLst>
              <a:ext uri="{FF2B5EF4-FFF2-40B4-BE49-F238E27FC236}">
                <a16:creationId xmlns:a16="http://schemas.microsoft.com/office/drawing/2014/main" id="{DAA965FD-0A14-475A-A137-A52DE6473E0E}"/>
              </a:ext>
            </a:extLst>
          </p:cNvPr>
          <p:cNvPicPr>
            <a:picLocks noChangeAspect="1"/>
          </p:cNvPicPr>
          <p:nvPr/>
        </p:nvPicPr>
        <p:blipFill>
          <a:blip r:embed="rId7"/>
          <a:stretch>
            <a:fillRect/>
          </a:stretch>
        </p:blipFill>
        <p:spPr>
          <a:xfrm>
            <a:off x="4663303" y="3771876"/>
            <a:ext cx="6380952" cy="3049242"/>
          </a:xfrm>
          <a:prstGeom prst="rect">
            <a:avLst/>
          </a:prstGeom>
        </p:spPr>
      </p:pic>
    </p:spTree>
    <p:extLst>
      <p:ext uri="{BB962C8B-B14F-4D97-AF65-F5344CB8AC3E}">
        <p14:creationId xmlns:p14="http://schemas.microsoft.com/office/powerpoint/2010/main" val="208556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1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8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TotalTime>
  <Words>889</Words>
  <Application>Microsoft Office PowerPoint</Application>
  <PresentationFormat>宽屏</PresentationFormat>
  <Paragraphs>111</Paragraphs>
  <Slides>18</Slides>
  <Notes>0</Notes>
  <HiddenSlides>0</HiddenSlides>
  <MMClips>2</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3" baseType="lpstr">
      <vt:lpstr>等线</vt:lpstr>
      <vt:lpstr>等线 Light</vt:lpstr>
      <vt:lpstr>Arial</vt:lpstr>
      <vt:lpstr>Office 主题​​</vt:lpstr>
      <vt:lpstr>方程式</vt:lpstr>
      <vt:lpstr>有趣的机器学习</vt:lpstr>
      <vt:lpstr>PowerPoint 演示文稿</vt:lpstr>
      <vt:lpstr>什么是机器学习</vt:lpstr>
      <vt:lpstr>机器学习≈ 寻找一个function</vt:lpstr>
      <vt:lpstr>机器学习有哪些有趣的应用？</vt:lpstr>
      <vt:lpstr>开源技术盘点</vt:lpstr>
      <vt:lpstr>PowerPoint 演示文稿</vt:lpstr>
      <vt:lpstr>CV- 计算机视觉</vt:lpstr>
      <vt:lpstr>NLP - 自然语言处理</vt:lpstr>
      <vt:lpstr>CNN - 卷积神经网络</vt:lpstr>
      <vt:lpstr>PowerPoint 演示文稿</vt:lpstr>
      <vt:lpstr>CNN - 手写数字识别(分类)的问题</vt:lpstr>
      <vt:lpstr>PowerPoint 演示文稿</vt:lpstr>
      <vt:lpstr>达摩院2020十大科技趋势 –趋势1</vt:lpstr>
      <vt:lpstr>PowerPoint 演示文稿</vt:lpstr>
      <vt:lpstr>PowerPoint 演示文稿</vt:lpstr>
      <vt:lpstr>想象中的你VS现实中的你</vt:lpstr>
      <vt:lpstr>示例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35084</dc:creator>
  <cp:lastModifiedBy>35084</cp:lastModifiedBy>
  <cp:revision>72</cp:revision>
  <dcterms:created xsi:type="dcterms:W3CDTF">2020-07-17T05:37:15Z</dcterms:created>
  <dcterms:modified xsi:type="dcterms:W3CDTF">2020-07-31T02:54:40Z</dcterms:modified>
</cp:coreProperties>
</file>